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357" r:id="rId3"/>
    <p:sldId id="358" r:id="rId4"/>
    <p:sldId id="257" r:id="rId5"/>
    <p:sldId id="359" r:id="rId6"/>
    <p:sldId id="360" r:id="rId7"/>
    <p:sldId id="260" r:id="rId8"/>
    <p:sldId id="261" r:id="rId9"/>
    <p:sldId id="262" r:id="rId10"/>
    <p:sldId id="293" r:id="rId11"/>
    <p:sldId id="263" r:id="rId12"/>
    <p:sldId id="264" r:id="rId13"/>
    <p:sldId id="265" r:id="rId14"/>
    <p:sldId id="266" r:id="rId15"/>
    <p:sldId id="268" r:id="rId16"/>
    <p:sldId id="275" r:id="rId17"/>
    <p:sldId id="276" r:id="rId18"/>
    <p:sldId id="277" r:id="rId19"/>
    <p:sldId id="279" r:id="rId20"/>
    <p:sldId id="278" r:id="rId21"/>
    <p:sldId id="280" r:id="rId22"/>
    <p:sldId id="356" r:id="rId23"/>
    <p:sldId id="281" r:id="rId24"/>
    <p:sldId id="282" r:id="rId25"/>
    <p:sldId id="283" r:id="rId26"/>
    <p:sldId id="274" r:id="rId27"/>
    <p:sldId id="269" r:id="rId28"/>
    <p:sldId id="270" r:id="rId29"/>
    <p:sldId id="271" r:id="rId30"/>
    <p:sldId id="294" r:id="rId31"/>
    <p:sldId id="273" r:id="rId32"/>
    <p:sldId id="272" r:id="rId33"/>
    <p:sldId id="284" r:id="rId34"/>
    <p:sldId id="290" r:id="rId35"/>
    <p:sldId id="289" r:id="rId36"/>
    <p:sldId id="286" r:id="rId37"/>
    <p:sldId id="287" r:id="rId38"/>
    <p:sldId id="288" r:id="rId39"/>
    <p:sldId id="291" r:id="rId40"/>
    <p:sldId id="295" r:id="rId41"/>
    <p:sldId id="297" r:id="rId42"/>
    <p:sldId id="298" r:id="rId43"/>
    <p:sldId id="299" r:id="rId44"/>
    <p:sldId id="301" r:id="rId45"/>
    <p:sldId id="296" r:id="rId46"/>
    <p:sldId id="302" r:id="rId47"/>
    <p:sldId id="305" r:id="rId48"/>
    <p:sldId id="303" r:id="rId49"/>
    <p:sldId id="300" r:id="rId50"/>
    <p:sldId id="306" r:id="rId51"/>
    <p:sldId id="307" r:id="rId52"/>
    <p:sldId id="308" r:id="rId53"/>
    <p:sldId id="309" r:id="rId54"/>
    <p:sldId id="310" r:id="rId55"/>
    <p:sldId id="311" r:id="rId56"/>
    <p:sldId id="312" r:id="rId57"/>
    <p:sldId id="313" r:id="rId58"/>
    <p:sldId id="315" r:id="rId59"/>
    <p:sldId id="316" r:id="rId60"/>
    <p:sldId id="317" r:id="rId61"/>
    <p:sldId id="318" r:id="rId62"/>
    <p:sldId id="319" r:id="rId63"/>
    <p:sldId id="285"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3" r:id="rId86"/>
    <p:sldId id="351" r:id="rId87"/>
    <p:sldId id="352" r:id="rId88"/>
    <p:sldId id="353" r:id="rId89"/>
    <p:sldId id="354" r:id="rId90"/>
    <p:sldId id="355" r:id="rId91"/>
    <p:sldId id="292"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03" autoAdjust="0"/>
  </p:normalViewPr>
  <p:slideViewPr>
    <p:cSldViewPr snapToGrid="0">
      <p:cViewPr>
        <p:scale>
          <a:sx n="66" d="100"/>
          <a:sy n="66" d="100"/>
        </p:scale>
        <p:origin x="1301"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6C2AE-320D-46AA-9D38-8CE009D0B7BE}" type="datetimeFigureOut">
              <a:rPr lang="en-PH" smtClean="0"/>
              <a:t>06/13/2024</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DBC82-9652-4DF3-B469-9B278FFD98A5}" type="slidenum">
              <a:rPr lang="en-PH" smtClean="0"/>
              <a:t>‹#›</a:t>
            </a:fld>
            <a:endParaRPr lang="en-PH"/>
          </a:p>
        </p:txBody>
      </p:sp>
    </p:spTree>
    <p:extLst>
      <p:ext uri="{BB962C8B-B14F-4D97-AF65-F5344CB8AC3E}">
        <p14:creationId xmlns:p14="http://schemas.microsoft.com/office/powerpoint/2010/main" val="388498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doe.gov.ph/"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doe.gov.ph/"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doe.gov.ph/"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doe.gov.ph/"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gsmresults.com/how-to-protect-a-wordpress-site-from-malware/" TargetMode="External"/><Relationship Id="rId3" Type="http://schemas.openxmlformats.org/officeDocument/2006/relationships/hyperlink" Target="https://www.gsmresults.com/content-management-system-advantages-disadvantages/" TargetMode="External"/><Relationship Id="rId7" Type="http://schemas.openxmlformats.org/officeDocument/2006/relationships/hyperlink" Target="https://wpastra.com/resources/content-management-system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hlogadgets.com/write-for-us/" TargetMode="External"/><Relationship Id="rId5" Type="http://schemas.openxmlformats.org/officeDocument/2006/relationships/hyperlink" Target="https://en.wikipedia.org/wiki/WYSIWYG" TargetMode="External"/><Relationship Id="rId4" Type="http://schemas.openxmlformats.org/officeDocument/2006/relationships/hyperlink" Target="https://pearllemonweb.com/" TargetMode="External"/><Relationship Id="rId9" Type="http://schemas.openxmlformats.org/officeDocument/2006/relationships/hyperlink" Target="https://www.ecdevstudio.com/blog/how-to-hire-developer-for-startups-in-ukraine/"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is designed to enable our DOE content contributors to effectively manage your contents for the Energy Portal and its child portals. </a:t>
            </a:r>
          </a:p>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1</a:t>
            </a:fld>
            <a:endParaRPr lang="en-PH"/>
          </a:p>
        </p:txBody>
      </p:sp>
    </p:spTree>
    <p:extLst>
      <p:ext uri="{BB962C8B-B14F-4D97-AF65-F5344CB8AC3E}">
        <p14:creationId xmlns:p14="http://schemas.microsoft.com/office/powerpoint/2010/main" val="1023554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17</a:t>
            </a:fld>
            <a:endParaRPr lang="en-PH"/>
          </a:p>
        </p:txBody>
      </p:sp>
    </p:spTree>
    <p:extLst>
      <p:ext uri="{BB962C8B-B14F-4D97-AF65-F5344CB8AC3E}">
        <p14:creationId xmlns:p14="http://schemas.microsoft.com/office/powerpoint/2010/main" val="176376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18</a:t>
            </a:fld>
            <a:endParaRPr lang="en-PH"/>
          </a:p>
        </p:txBody>
      </p:sp>
    </p:spTree>
    <p:extLst>
      <p:ext uri="{BB962C8B-B14F-4D97-AF65-F5344CB8AC3E}">
        <p14:creationId xmlns:p14="http://schemas.microsoft.com/office/powerpoint/2010/main" val="2258490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2"/>
                </a:solidFill>
                <a:latin typeface="Source Sans Pro" panose="020B0503030403020204" pitchFamily="34" charset="0"/>
                <a:ea typeface="Source Sans Pro" panose="020B0503030403020204" pitchFamily="34" charset="0"/>
              </a:rPr>
              <a:t>10 Most Recent Approved Articles</a:t>
            </a:r>
          </a:p>
        </p:txBody>
      </p:sp>
      <p:sp>
        <p:nvSpPr>
          <p:cNvPr id="4" name="Slide Number Placeholder 3"/>
          <p:cNvSpPr>
            <a:spLocks noGrp="1"/>
          </p:cNvSpPr>
          <p:nvPr>
            <p:ph type="sldNum" sz="quarter" idx="5"/>
          </p:nvPr>
        </p:nvSpPr>
        <p:spPr/>
        <p:txBody>
          <a:bodyPr/>
          <a:lstStyle/>
          <a:p>
            <a:fld id="{D30DBC82-9652-4DF3-B469-9B278FFD98A5}" type="slidenum">
              <a:rPr lang="en-PH" smtClean="0"/>
              <a:t>19</a:t>
            </a:fld>
            <a:endParaRPr lang="en-PH"/>
          </a:p>
        </p:txBody>
      </p:sp>
    </p:spTree>
    <p:extLst>
      <p:ext uri="{BB962C8B-B14F-4D97-AF65-F5344CB8AC3E}">
        <p14:creationId xmlns:p14="http://schemas.microsoft.com/office/powerpoint/2010/main" val="2642240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20</a:t>
            </a:fld>
            <a:endParaRPr lang="en-PH"/>
          </a:p>
        </p:txBody>
      </p:sp>
    </p:spTree>
    <p:extLst>
      <p:ext uri="{BB962C8B-B14F-4D97-AF65-F5344CB8AC3E}">
        <p14:creationId xmlns:p14="http://schemas.microsoft.com/office/powerpoint/2010/main" val="188248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21</a:t>
            </a:fld>
            <a:endParaRPr lang="en-PH"/>
          </a:p>
        </p:txBody>
      </p:sp>
    </p:spTree>
    <p:extLst>
      <p:ext uri="{BB962C8B-B14F-4D97-AF65-F5344CB8AC3E}">
        <p14:creationId xmlns:p14="http://schemas.microsoft.com/office/powerpoint/2010/main" val="119450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22</a:t>
            </a:fld>
            <a:endParaRPr lang="en-PH"/>
          </a:p>
        </p:txBody>
      </p:sp>
    </p:spTree>
    <p:extLst>
      <p:ext uri="{BB962C8B-B14F-4D97-AF65-F5344CB8AC3E}">
        <p14:creationId xmlns:p14="http://schemas.microsoft.com/office/powerpoint/2010/main" val="961594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23</a:t>
            </a:fld>
            <a:endParaRPr lang="en-PH"/>
          </a:p>
        </p:txBody>
      </p:sp>
    </p:spTree>
    <p:extLst>
      <p:ext uri="{BB962C8B-B14F-4D97-AF65-F5344CB8AC3E}">
        <p14:creationId xmlns:p14="http://schemas.microsoft.com/office/powerpoint/2010/main" val="3172386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24</a:t>
            </a:fld>
            <a:endParaRPr lang="en-PH"/>
          </a:p>
        </p:txBody>
      </p:sp>
    </p:spTree>
    <p:extLst>
      <p:ext uri="{BB962C8B-B14F-4D97-AF65-F5344CB8AC3E}">
        <p14:creationId xmlns:p14="http://schemas.microsoft.com/office/powerpoint/2010/main" val="1390636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25</a:t>
            </a:fld>
            <a:endParaRPr lang="en-PH"/>
          </a:p>
        </p:txBody>
      </p:sp>
    </p:spTree>
    <p:extLst>
      <p:ext uri="{BB962C8B-B14F-4D97-AF65-F5344CB8AC3E}">
        <p14:creationId xmlns:p14="http://schemas.microsoft.com/office/powerpoint/2010/main" val="1184075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2"/>
                </a:solidFill>
                <a:latin typeface="Source Sans Pro" panose="020B0503030403020204" pitchFamily="34" charset="0"/>
                <a:ea typeface="Source Sans Pro" panose="020B0503030403020204" pitchFamily="34" charset="0"/>
              </a:rPr>
              <a:t>Liferay DXP is a powerful and enterprise-ready platform for building and deploying web applications and content. However, all of that power and functionality can make it difficult to know where to start. This section walks you through some of the basics of getting an instance up and running on your own local machine, explains the Liferay user interface, and get you started with creating your first site.</a:t>
            </a:r>
          </a:p>
        </p:txBody>
      </p:sp>
      <p:sp>
        <p:nvSpPr>
          <p:cNvPr id="4" name="Slide Number Placeholder 3"/>
          <p:cNvSpPr>
            <a:spLocks noGrp="1"/>
          </p:cNvSpPr>
          <p:nvPr>
            <p:ph type="sldNum" sz="quarter" idx="5"/>
          </p:nvPr>
        </p:nvSpPr>
        <p:spPr/>
        <p:txBody>
          <a:bodyPr/>
          <a:lstStyle/>
          <a:p>
            <a:fld id="{D30DBC82-9652-4DF3-B469-9B278FFD98A5}" type="slidenum">
              <a:rPr lang="en-PH" smtClean="0"/>
              <a:t>27</a:t>
            </a:fld>
            <a:endParaRPr lang="en-PH"/>
          </a:p>
        </p:txBody>
      </p:sp>
    </p:spTree>
    <p:extLst>
      <p:ext uri="{BB962C8B-B14F-4D97-AF65-F5344CB8AC3E}">
        <p14:creationId xmlns:p14="http://schemas.microsoft.com/office/powerpoint/2010/main" val="137893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having our training agenda that guides us as participants towards accomplishing our training goals, we need to have first a clear understanding of what is expected of us to best support our activity. </a:t>
            </a:r>
          </a:p>
          <a:p>
            <a:pPr marL="171450" indent="-171450">
              <a:buFont typeface="Arial" panose="020B0604020202020204" pitchFamily="34" charset="0"/>
              <a:buChar char="•"/>
            </a:pPr>
            <a:r>
              <a:rPr lang="en-US" dirty="0"/>
              <a:t>Actively Participate - </a:t>
            </a:r>
            <a:r>
              <a:rPr lang="en-US" b="0" i="0" dirty="0">
                <a:effectLst/>
                <a:latin typeface="Arial" panose="020B0604020202020204" pitchFamily="34" charset="0"/>
              </a:rPr>
              <a:t>It will be a pleasure to hear you all answering/asking questions.</a:t>
            </a:r>
          </a:p>
          <a:p>
            <a:pPr marL="171450" indent="-171450">
              <a:buFont typeface="Arial" panose="020B0604020202020204" pitchFamily="34" charset="0"/>
              <a:buChar char="•"/>
            </a:pPr>
            <a:r>
              <a:rPr lang="en-US" b="0" i="0" dirty="0">
                <a:effectLst/>
                <a:latin typeface="Arial" panose="020B0604020202020204" pitchFamily="34" charset="0"/>
              </a:rPr>
              <a:t>Be Respectful - This session is our training ground. It's okay to make mistakes or have many questions in mind during our training. What matters is that we learn. </a:t>
            </a:r>
          </a:p>
          <a:p>
            <a:pPr marL="171450" indent="-171450">
              <a:buFont typeface="Arial" panose="020B0604020202020204" pitchFamily="34" charset="0"/>
              <a:buChar char="•"/>
            </a:pPr>
            <a:r>
              <a:rPr lang="en-US" b="0" i="0" dirty="0">
                <a:effectLst/>
                <a:latin typeface="Arial" panose="020B0604020202020204" pitchFamily="34" charset="0"/>
              </a:rPr>
              <a:t>RAISE YOUR HAND IF YOU HAVE QUESTIONS. - Feel free to ask questions. They are welcome here. You may use the virtual raise hand and/or the chat box.</a:t>
            </a:r>
          </a:p>
          <a:p>
            <a:pPr marL="171450" indent="-171450">
              <a:buFont typeface="Arial" panose="020B0604020202020204" pitchFamily="34" charset="0"/>
              <a:buChar char="•"/>
            </a:pPr>
            <a:r>
              <a:rPr lang="en-US" b="0" i="0" dirty="0">
                <a:effectLst/>
                <a:latin typeface="Arial" panose="020B0604020202020204" pitchFamily="34" charset="0"/>
              </a:rPr>
              <a:t>Stay Focused </a:t>
            </a:r>
          </a:p>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7</a:t>
            </a:fld>
            <a:endParaRPr lang="en-PH"/>
          </a:p>
        </p:txBody>
      </p:sp>
    </p:spTree>
    <p:extLst>
      <p:ext uri="{BB962C8B-B14F-4D97-AF65-F5344CB8AC3E}">
        <p14:creationId xmlns:p14="http://schemas.microsoft.com/office/powerpoint/2010/main" val="10782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28</a:t>
            </a:fld>
            <a:endParaRPr lang="en-PH"/>
          </a:p>
        </p:txBody>
      </p:sp>
    </p:spTree>
    <p:extLst>
      <p:ext uri="{BB962C8B-B14F-4D97-AF65-F5344CB8AC3E}">
        <p14:creationId xmlns:p14="http://schemas.microsoft.com/office/powerpoint/2010/main" val="4183363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29</a:t>
            </a:fld>
            <a:endParaRPr lang="en-PH"/>
          </a:p>
        </p:txBody>
      </p:sp>
    </p:spTree>
    <p:extLst>
      <p:ext uri="{BB962C8B-B14F-4D97-AF65-F5344CB8AC3E}">
        <p14:creationId xmlns:p14="http://schemas.microsoft.com/office/powerpoint/2010/main" val="143087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30</a:t>
            </a:fld>
            <a:endParaRPr lang="en-PH"/>
          </a:p>
        </p:txBody>
      </p:sp>
    </p:spTree>
    <p:extLst>
      <p:ext uri="{BB962C8B-B14F-4D97-AF65-F5344CB8AC3E}">
        <p14:creationId xmlns:p14="http://schemas.microsoft.com/office/powerpoint/2010/main" val="2437893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31</a:t>
            </a:fld>
            <a:endParaRPr lang="en-PH"/>
          </a:p>
        </p:txBody>
      </p:sp>
    </p:spTree>
    <p:extLst>
      <p:ext uri="{BB962C8B-B14F-4D97-AF65-F5344CB8AC3E}">
        <p14:creationId xmlns:p14="http://schemas.microsoft.com/office/powerpoint/2010/main" val="3357422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32</a:t>
            </a:fld>
            <a:endParaRPr lang="en-PH"/>
          </a:p>
        </p:txBody>
      </p:sp>
    </p:spTree>
    <p:extLst>
      <p:ext uri="{BB962C8B-B14F-4D97-AF65-F5344CB8AC3E}">
        <p14:creationId xmlns:p14="http://schemas.microsoft.com/office/powerpoint/2010/main" val="254884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33</a:t>
            </a:fld>
            <a:endParaRPr lang="en-PH"/>
          </a:p>
        </p:txBody>
      </p:sp>
    </p:spTree>
    <p:extLst>
      <p:ext uri="{BB962C8B-B14F-4D97-AF65-F5344CB8AC3E}">
        <p14:creationId xmlns:p14="http://schemas.microsoft.com/office/powerpoint/2010/main" val="79827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34</a:t>
            </a:fld>
            <a:endParaRPr lang="en-PH"/>
          </a:p>
        </p:txBody>
      </p:sp>
    </p:spTree>
    <p:extLst>
      <p:ext uri="{BB962C8B-B14F-4D97-AF65-F5344CB8AC3E}">
        <p14:creationId xmlns:p14="http://schemas.microsoft.com/office/powerpoint/2010/main" val="715826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35</a:t>
            </a:fld>
            <a:endParaRPr lang="en-PH"/>
          </a:p>
        </p:txBody>
      </p:sp>
    </p:spTree>
    <p:extLst>
      <p:ext uri="{BB962C8B-B14F-4D97-AF65-F5344CB8AC3E}">
        <p14:creationId xmlns:p14="http://schemas.microsoft.com/office/powerpoint/2010/main" val="365375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US" sz="1800" dirty="0">
                <a:effectLst/>
                <a:latin typeface="Tahoma" panose="020B0604030504040204" pitchFamily="34" charset="0"/>
                <a:ea typeface="Times New Roman" panose="02020603050405020304" pitchFamily="18" charset="0"/>
                <a:cs typeface="Times New Roman" panose="02020603050405020304" pitchFamily="18" charset="0"/>
              </a:rPr>
              <a:t>Click </a:t>
            </a:r>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button (click More if not on the initial list) and Select </a:t>
            </a:r>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Link to Featured Photo</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 and fill-up the following:</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Content Name</a:t>
            </a:r>
            <a:endParaRPr lang="en-PH" sz="18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Select Photo (</a:t>
            </a:r>
            <a:r>
              <a:rPr lang="en-US" sz="1800" b="1" dirty="0">
                <a:effectLst/>
                <a:latin typeface="Tahoma" panose="020B0604030504040204" pitchFamily="34" charset="0"/>
                <a:ea typeface="Calibri" panose="020F0502020204030204" pitchFamily="34" charset="0"/>
                <a:cs typeface="Times New Roman" panose="02020603050405020304" pitchFamily="18" charset="0"/>
              </a:rPr>
              <a:t>NOTE:</a:t>
            </a:r>
            <a:r>
              <a:rPr lang="en-US" sz="1800" dirty="0">
                <a:effectLst/>
                <a:latin typeface="Tahoma" panose="020B0604030504040204" pitchFamily="34" charset="0"/>
                <a:ea typeface="Calibri" panose="020F0502020204030204" pitchFamily="34" charset="0"/>
                <a:cs typeface="Times New Roman" panose="02020603050405020304" pitchFamily="18" charset="0"/>
              </a:rPr>
              <a:t> Photos should be selected under Documents and Media)</a:t>
            </a:r>
            <a:endParaRPr lang="en-PH" sz="18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800" b="1" dirty="0">
                <a:effectLst/>
                <a:latin typeface="Tahoma" panose="020B0604030504040204" pitchFamily="34" charset="0"/>
                <a:ea typeface="Calibri" panose="020F0502020204030204" pitchFamily="34" charset="0"/>
                <a:cs typeface="Times New Roman" panose="02020603050405020304" pitchFamily="18" charset="0"/>
              </a:rPr>
              <a:t>Optional:</a:t>
            </a:r>
            <a:r>
              <a:rPr lang="en-US" sz="1800" dirty="0">
                <a:effectLst/>
                <a:latin typeface="Tahoma" panose="020B0604030504040204" pitchFamily="34" charset="0"/>
                <a:ea typeface="Calibri" panose="020F0502020204030204" pitchFamily="34" charset="0"/>
                <a:cs typeface="Times New Roman" panose="02020603050405020304" pitchFamily="18" charset="0"/>
              </a:rPr>
              <a:t> Provide Read More Link or Register Link if applicable. The link provided should be a valid URL. E.g., </a:t>
            </a:r>
            <a:r>
              <a:rPr lang="en-US" sz="1800" u="sng"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hlinkClick r:id="rId3"/>
              </a:rPr>
              <a:t>https://www.doe.gov.ph</a:t>
            </a:r>
            <a:endParaRPr lang="en-PH" sz="18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36</a:t>
            </a:fld>
            <a:endParaRPr lang="en-PH"/>
          </a:p>
        </p:txBody>
      </p:sp>
    </p:spTree>
    <p:extLst>
      <p:ext uri="{BB962C8B-B14F-4D97-AF65-F5344CB8AC3E}">
        <p14:creationId xmlns:p14="http://schemas.microsoft.com/office/powerpoint/2010/main" val="256957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Click </a:t>
            </a: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button (click More if not on the initial list) and Select </a:t>
            </a: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Link to Featured Photo</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and fill-up the following:</a:t>
            </a:r>
            <a:endParaRPr lang="en-PH"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dirty="0">
                <a:effectLst/>
                <a:latin typeface="Tahoma" panose="020B0604030504040204" pitchFamily="34" charset="0"/>
                <a:ea typeface="Calibri" panose="020F0502020204030204" pitchFamily="34" charset="0"/>
                <a:cs typeface="Times New Roman" panose="02020603050405020304" pitchFamily="18" charset="0"/>
              </a:rPr>
              <a:t>Content Name</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dirty="0">
                <a:effectLst/>
                <a:latin typeface="Tahoma" panose="020B0604030504040204" pitchFamily="34" charset="0"/>
                <a:ea typeface="Calibri" panose="020F0502020204030204" pitchFamily="34" charset="0"/>
                <a:cs typeface="Times New Roman" panose="02020603050405020304" pitchFamily="18" charset="0"/>
              </a:rPr>
              <a:t>Select Photo (</a:t>
            </a:r>
            <a:r>
              <a:rPr lang="en-US" sz="1200" b="1" dirty="0">
                <a:effectLst/>
                <a:latin typeface="Tahoma" panose="020B0604030504040204" pitchFamily="34" charset="0"/>
                <a:ea typeface="Calibri" panose="020F0502020204030204" pitchFamily="34" charset="0"/>
                <a:cs typeface="Times New Roman" panose="02020603050405020304" pitchFamily="18" charset="0"/>
              </a:rPr>
              <a:t>NOTE:</a:t>
            </a:r>
            <a:r>
              <a:rPr lang="en-US" sz="1200" dirty="0">
                <a:effectLst/>
                <a:latin typeface="Tahoma" panose="020B0604030504040204" pitchFamily="34" charset="0"/>
                <a:ea typeface="Calibri" panose="020F0502020204030204" pitchFamily="34" charset="0"/>
                <a:cs typeface="Times New Roman" panose="02020603050405020304" pitchFamily="18" charset="0"/>
              </a:rPr>
              <a:t> Photos should be selected under Documents and Media)</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b="1" dirty="0">
                <a:effectLst/>
                <a:latin typeface="Tahoma" panose="020B0604030504040204" pitchFamily="34" charset="0"/>
                <a:ea typeface="Calibri" panose="020F0502020204030204" pitchFamily="34" charset="0"/>
                <a:cs typeface="Times New Roman" panose="02020603050405020304" pitchFamily="18" charset="0"/>
              </a:rPr>
              <a:t>Optional:</a:t>
            </a:r>
            <a:r>
              <a:rPr lang="en-US" sz="1200" dirty="0">
                <a:effectLst/>
                <a:latin typeface="Tahoma" panose="020B0604030504040204" pitchFamily="34" charset="0"/>
                <a:ea typeface="Calibri" panose="020F0502020204030204" pitchFamily="34" charset="0"/>
                <a:cs typeface="Times New Roman" panose="02020603050405020304" pitchFamily="18" charset="0"/>
              </a:rPr>
              <a:t> Provide Read More Link or Register Link if applicable. The link provided should be a valid URL. E.g., </a:t>
            </a:r>
            <a:r>
              <a:rPr lang="en-US" sz="1200" u="sng"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hlinkClick r:id="rId3"/>
              </a:rPr>
              <a:t>https://www.doe.gov.ph</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solidFill>
                <a:schemeClr val="tx2"/>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37</a:t>
            </a:fld>
            <a:endParaRPr lang="en-PH"/>
          </a:p>
        </p:txBody>
      </p:sp>
    </p:spTree>
    <p:extLst>
      <p:ext uri="{BB962C8B-B14F-4D97-AF65-F5344CB8AC3E}">
        <p14:creationId xmlns:p14="http://schemas.microsoft.com/office/powerpoint/2010/main" val="1710663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8</a:t>
            </a:fld>
            <a:endParaRPr lang="en-PH"/>
          </a:p>
        </p:txBody>
      </p:sp>
    </p:spTree>
    <p:extLst>
      <p:ext uri="{BB962C8B-B14F-4D97-AF65-F5344CB8AC3E}">
        <p14:creationId xmlns:p14="http://schemas.microsoft.com/office/powerpoint/2010/main" val="3884020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Click </a:t>
            </a: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button (click More if not on the initial list) and Select </a:t>
            </a: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Link to Featured Photo</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and fill-up the following:</a:t>
            </a:r>
            <a:endParaRPr lang="en-PH"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dirty="0">
                <a:effectLst/>
                <a:latin typeface="Tahoma" panose="020B0604030504040204" pitchFamily="34" charset="0"/>
                <a:ea typeface="Calibri" panose="020F0502020204030204" pitchFamily="34" charset="0"/>
                <a:cs typeface="Times New Roman" panose="02020603050405020304" pitchFamily="18" charset="0"/>
              </a:rPr>
              <a:t>Content Name</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dirty="0">
                <a:effectLst/>
                <a:latin typeface="Tahoma" panose="020B0604030504040204" pitchFamily="34" charset="0"/>
                <a:ea typeface="Calibri" panose="020F0502020204030204" pitchFamily="34" charset="0"/>
                <a:cs typeface="Times New Roman" panose="02020603050405020304" pitchFamily="18" charset="0"/>
              </a:rPr>
              <a:t>Select Photo (</a:t>
            </a:r>
            <a:r>
              <a:rPr lang="en-US" sz="1200" b="1" dirty="0">
                <a:effectLst/>
                <a:latin typeface="Tahoma" panose="020B0604030504040204" pitchFamily="34" charset="0"/>
                <a:ea typeface="Calibri" panose="020F0502020204030204" pitchFamily="34" charset="0"/>
                <a:cs typeface="Times New Roman" panose="02020603050405020304" pitchFamily="18" charset="0"/>
              </a:rPr>
              <a:t>NOTE:</a:t>
            </a:r>
            <a:r>
              <a:rPr lang="en-US" sz="1200" dirty="0">
                <a:effectLst/>
                <a:latin typeface="Tahoma" panose="020B0604030504040204" pitchFamily="34" charset="0"/>
                <a:ea typeface="Calibri" panose="020F0502020204030204" pitchFamily="34" charset="0"/>
                <a:cs typeface="Times New Roman" panose="02020603050405020304" pitchFamily="18" charset="0"/>
              </a:rPr>
              <a:t> Photos should be selected under Documents and Media)</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b="1" dirty="0">
                <a:effectLst/>
                <a:latin typeface="Tahoma" panose="020B0604030504040204" pitchFamily="34" charset="0"/>
                <a:ea typeface="Calibri" panose="020F0502020204030204" pitchFamily="34" charset="0"/>
                <a:cs typeface="Times New Roman" panose="02020603050405020304" pitchFamily="18" charset="0"/>
              </a:rPr>
              <a:t>Optional:</a:t>
            </a:r>
            <a:r>
              <a:rPr lang="en-US" sz="1200" dirty="0">
                <a:effectLst/>
                <a:latin typeface="Tahoma" panose="020B0604030504040204" pitchFamily="34" charset="0"/>
                <a:ea typeface="Calibri" panose="020F0502020204030204" pitchFamily="34" charset="0"/>
                <a:cs typeface="Times New Roman" panose="02020603050405020304" pitchFamily="18" charset="0"/>
              </a:rPr>
              <a:t> Provide Read More Link or Register Link if applicable. The link provided should be a valid URL. E.g., </a:t>
            </a:r>
            <a:r>
              <a:rPr lang="en-US" sz="1200" u="sng"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hlinkClick r:id="rId3"/>
              </a:rPr>
              <a:t>https://www.doe.gov.ph</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solidFill>
                <a:schemeClr val="tx2"/>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38</a:t>
            </a:fld>
            <a:endParaRPr lang="en-PH"/>
          </a:p>
        </p:txBody>
      </p:sp>
    </p:spTree>
    <p:extLst>
      <p:ext uri="{BB962C8B-B14F-4D97-AF65-F5344CB8AC3E}">
        <p14:creationId xmlns:p14="http://schemas.microsoft.com/office/powerpoint/2010/main" val="1036240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mj-lt"/>
              <a:buNone/>
            </a:pPr>
            <a:r>
              <a:rPr lang="en-US" sz="1200" dirty="0">
                <a:effectLst/>
                <a:latin typeface="Tahoma" panose="020B0604030504040204" pitchFamily="34" charset="0"/>
                <a:ea typeface="Times New Roman" panose="02020603050405020304" pitchFamily="18" charset="0"/>
                <a:cs typeface="Times New Roman" panose="02020603050405020304" pitchFamily="18" charset="0"/>
              </a:rPr>
              <a:t>Click </a:t>
            </a: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 </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button (click More if not on the initial list) and Select </a:t>
            </a:r>
            <a:r>
              <a:rPr lang="en-US" sz="1200" b="1" dirty="0">
                <a:effectLst/>
                <a:latin typeface="Tahoma" panose="020B0604030504040204" pitchFamily="34" charset="0"/>
                <a:ea typeface="Times New Roman" panose="02020603050405020304" pitchFamily="18" charset="0"/>
                <a:cs typeface="Times New Roman" panose="02020603050405020304" pitchFamily="18" charset="0"/>
              </a:rPr>
              <a:t>Link to Featured Photo</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 and fill-up the following:</a:t>
            </a:r>
            <a:endParaRPr lang="en-PH"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dirty="0">
                <a:effectLst/>
                <a:latin typeface="Tahoma" panose="020B0604030504040204" pitchFamily="34" charset="0"/>
                <a:ea typeface="Calibri" panose="020F0502020204030204" pitchFamily="34" charset="0"/>
                <a:cs typeface="Times New Roman" panose="02020603050405020304" pitchFamily="18" charset="0"/>
              </a:rPr>
              <a:t>Content Name</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dirty="0">
                <a:effectLst/>
                <a:latin typeface="Tahoma" panose="020B0604030504040204" pitchFamily="34" charset="0"/>
                <a:ea typeface="Calibri" panose="020F0502020204030204" pitchFamily="34" charset="0"/>
                <a:cs typeface="Times New Roman" panose="02020603050405020304" pitchFamily="18" charset="0"/>
              </a:rPr>
              <a:t>Select Photo (</a:t>
            </a:r>
            <a:r>
              <a:rPr lang="en-US" sz="1200" b="1" dirty="0">
                <a:effectLst/>
                <a:latin typeface="Tahoma" panose="020B0604030504040204" pitchFamily="34" charset="0"/>
                <a:ea typeface="Calibri" panose="020F0502020204030204" pitchFamily="34" charset="0"/>
                <a:cs typeface="Times New Roman" panose="02020603050405020304" pitchFamily="18" charset="0"/>
              </a:rPr>
              <a:t>NOTE:</a:t>
            </a:r>
            <a:r>
              <a:rPr lang="en-US" sz="1200" dirty="0">
                <a:effectLst/>
                <a:latin typeface="Tahoma" panose="020B0604030504040204" pitchFamily="34" charset="0"/>
                <a:ea typeface="Calibri" panose="020F0502020204030204" pitchFamily="34" charset="0"/>
                <a:cs typeface="Times New Roman" panose="02020603050405020304" pitchFamily="18" charset="0"/>
              </a:rPr>
              <a:t> Photos should be selected under Documents and Media)</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US" sz="1200" b="1" dirty="0">
                <a:effectLst/>
                <a:latin typeface="Tahoma" panose="020B0604030504040204" pitchFamily="34" charset="0"/>
                <a:ea typeface="Calibri" panose="020F0502020204030204" pitchFamily="34" charset="0"/>
                <a:cs typeface="Times New Roman" panose="02020603050405020304" pitchFamily="18" charset="0"/>
              </a:rPr>
              <a:t>Optional:</a:t>
            </a:r>
            <a:r>
              <a:rPr lang="en-US" sz="1200" dirty="0">
                <a:effectLst/>
                <a:latin typeface="Tahoma" panose="020B0604030504040204" pitchFamily="34" charset="0"/>
                <a:ea typeface="Calibri" panose="020F0502020204030204" pitchFamily="34" charset="0"/>
                <a:cs typeface="Times New Roman" panose="02020603050405020304" pitchFamily="18" charset="0"/>
              </a:rPr>
              <a:t> Provide Read More Link or Register Link if applicable. The link provided should be a valid URL. E.g., </a:t>
            </a:r>
            <a:r>
              <a:rPr lang="en-US" sz="1200" u="sng" dirty="0">
                <a:solidFill>
                  <a:srgbClr val="0000FF"/>
                </a:solidFill>
                <a:effectLst/>
                <a:latin typeface="Tahoma" panose="020B0604030504040204" pitchFamily="34" charset="0"/>
                <a:ea typeface="Calibri" panose="020F0502020204030204" pitchFamily="34" charset="0"/>
                <a:cs typeface="Times New Roman" panose="02020603050405020304" pitchFamily="18" charset="0"/>
                <a:hlinkClick r:id="rId3"/>
              </a:rPr>
              <a:t>https://www.doe.gov.ph</a:t>
            </a:r>
            <a:endParaRPr lang="en-PH" sz="1200" dirty="0">
              <a:effectLst/>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dirty="0">
              <a:solidFill>
                <a:schemeClr val="tx2"/>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39</a:t>
            </a:fld>
            <a:endParaRPr lang="en-PH"/>
          </a:p>
        </p:txBody>
      </p:sp>
    </p:spTree>
    <p:extLst>
      <p:ext uri="{BB962C8B-B14F-4D97-AF65-F5344CB8AC3E}">
        <p14:creationId xmlns:p14="http://schemas.microsoft.com/office/powerpoint/2010/main" val="10784576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40</a:t>
            </a:fld>
            <a:endParaRPr lang="en-PH"/>
          </a:p>
        </p:txBody>
      </p:sp>
    </p:spTree>
    <p:extLst>
      <p:ext uri="{BB962C8B-B14F-4D97-AF65-F5344CB8AC3E}">
        <p14:creationId xmlns:p14="http://schemas.microsoft.com/office/powerpoint/2010/main" val="2407907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41</a:t>
            </a:fld>
            <a:endParaRPr lang="en-PH"/>
          </a:p>
        </p:txBody>
      </p:sp>
    </p:spTree>
    <p:extLst>
      <p:ext uri="{BB962C8B-B14F-4D97-AF65-F5344CB8AC3E}">
        <p14:creationId xmlns:p14="http://schemas.microsoft.com/office/powerpoint/2010/main" val="30318547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42</a:t>
            </a:fld>
            <a:endParaRPr lang="en-PH"/>
          </a:p>
        </p:txBody>
      </p:sp>
    </p:spTree>
    <p:extLst>
      <p:ext uri="{BB962C8B-B14F-4D97-AF65-F5344CB8AC3E}">
        <p14:creationId xmlns:p14="http://schemas.microsoft.com/office/powerpoint/2010/main" val="2533934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43</a:t>
            </a:fld>
            <a:endParaRPr lang="en-PH"/>
          </a:p>
        </p:txBody>
      </p:sp>
    </p:spTree>
    <p:extLst>
      <p:ext uri="{BB962C8B-B14F-4D97-AF65-F5344CB8AC3E}">
        <p14:creationId xmlns:p14="http://schemas.microsoft.com/office/powerpoint/2010/main" val="795891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44</a:t>
            </a:fld>
            <a:endParaRPr lang="en-PH"/>
          </a:p>
        </p:txBody>
      </p:sp>
    </p:spTree>
    <p:extLst>
      <p:ext uri="{BB962C8B-B14F-4D97-AF65-F5344CB8AC3E}">
        <p14:creationId xmlns:p14="http://schemas.microsoft.com/office/powerpoint/2010/main" val="835084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45</a:t>
            </a:fld>
            <a:endParaRPr lang="en-PH"/>
          </a:p>
        </p:txBody>
      </p:sp>
    </p:spTree>
    <p:extLst>
      <p:ext uri="{BB962C8B-B14F-4D97-AF65-F5344CB8AC3E}">
        <p14:creationId xmlns:p14="http://schemas.microsoft.com/office/powerpoint/2010/main" val="2597191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46</a:t>
            </a:fld>
            <a:endParaRPr lang="en-PH"/>
          </a:p>
        </p:txBody>
      </p:sp>
    </p:spTree>
    <p:extLst>
      <p:ext uri="{BB962C8B-B14F-4D97-AF65-F5344CB8AC3E}">
        <p14:creationId xmlns:p14="http://schemas.microsoft.com/office/powerpoint/2010/main" val="5669561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47</a:t>
            </a:fld>
            <a:endParaRPr lang="en-PH"/>
          </a:p>
        </p:txBody>
      </p:sp>
    </p:spTree>
    <p:extLst>
      <p:ext uri="{BB962C8B-B14F-4D97-AF65-F5344CB8AC3E}">
        <p14:creationId xmlns:p14="http://schemas.microsoft.com/office/powerpoint/2010/main" val="283961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us to evaluate if we meet our objectives, we will be providing you with a copy of the Self-Assessment Form. The results of that assessment will not be shared with all the participants in this call but rather we will use it for assessing if we are already ready to use the system.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Aside from that (this one is optional), we will be collecting your feedback about how effective our training is. </a:t>
            </a:r>
          </a:p>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9</a:t>
            </a:fld>
            <a:endParaRPr lang="en-PH"/>
          </a:p>
        </p:txBody>
      </p:sp>
    </p:spTree>
    <p:extLst>
      <p:ext uri="{BB962C8B-B14F-4D97-AF65-F5344CB8AC3E}">
        <p14:creationId xmlns:p14="http://schemas.microsoft.com/office/powerpoint/2010/main" val="2879833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48</a:t>
            </a:fld>
            <a:endParaRPr lang="en-PH"/>
          </a:p>
        </p:txBody>
      </p:sp>
    </p:spTree>
    <p:extLst>
      <p:ext uri="{BB962C8B-B14F-4D97-AF65-F5344CB8AC3E}">
        <p14:creationId xmlns:p14="http://schemas.microsoft.com/office/powerpoint/2010/main" val="3463178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Note: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Published Date and Share, Mail and Print icons can be hidden if not applicable in the article. The user needs to click the toggle button/s to hide/unhide.	 </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228600"/>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Portal Content Reviewer or Approver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should be the one who will check and finalize the properties/aggregation for the Article to reflect in the Frontend. </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228600"/>
            <a:r>
              <a:rPr lang="en-US" sz="1800" dirty="0">
                <a:effectLst/>
                <a:latin typeface="Tahoma" panose="020B0604030504040204" pitchFamily="34" charset="0"/>
                <a:ea typeface="Times New Roman" panose="02020603050405020304" pitchFamily="18" charset="0"/>
                <a:cs typeface="Times New Roman" panose="02020603050405020304" pitchFamily="18" charset="0"/>
              </a:rPr>
              <a:t>Approved articles automatically appear in What’s New.</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49</a:t>
            </a:fld>
            <a:endParaRPr lang="en-PH"/>
          </a:p>
        </p:txBody>
      </p:sp>
    </p:spTree>
    <p:extLst>
      <p:ext uri="{BB962C8B-B14F-4D97-AF65-F5344CB8AC3E}">
        <p14:creationId xmlns:p14="http://schemas.microsoft.com/office/powerpoint/2010/main" val="33220063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50</a:t>
            </a:fld>
            <a:endParaRPr lang="en-PH"/>
          </a:p>
        </p:txBody>
      </p:sp>
    </p:spTree>
    <p:extLst>
      <p:ext uri="{BB962C8B-B14F-4D97-AF65-F5344CB8AC3E}">
        <p14:creationId xmlns:p14="http://schemas.microsoft.com/office/powerpoint/2010/main" val="3168445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51</a:t>
            </a:fld>
            <a:endParaRPr lang="en-PH"/>
          </a:p>
        </p:txBody>
      </p:sp>
    </p:spTree>
    <p:extLst>
      <p:ext uri="{BB962C8B-B14F-4D97-AF65-F5344CB8AC3E}">
        <p14:creationId xmlns:p14="http://schemas.microsoft.com/office/powerpoint/2010/main" val="15951708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52</a:t>
            </a:fld>
            <a:endParaRPr lang="en-PH"/>
          </a:p>
        </p:txBody>
      </p:sp>
    </p:spTree>
    <p:extLst>
      <p:ext uri="{BB962C8B-B14F-4D97-AF65-F5344CB8AC3E}">
        <p14:creationId xmlns:p14="http://schemas.microsoft.com/office/powerpoint/2010/main" val="2733662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53</a:t>
            </a:fld>
            <a:endParaRPr lang="en-PH"/>
          </a:p>
        </p:txBody>
      </p:sp>
    </p:spTree>
    <p:extLst>
      <p:ext uri="{BB962C8B-B14F-4D97-AF65-F5344CB8AC3E}">
        <p14:creationId xmlns:p14="http://schemas.microsoft.com/office/powerpoint/2010/main" val="3529434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Note Portal Content Reviewer or Approver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should be the one who will check and finalize the properties/aggregation for the Department Circular to reflect in the Frontend. </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228600"/>
            <a:r>
              <a:rPr lang="en-US" sz="1800" dirty="0">
                <a:effectLst/>
                <a:latin typeface="Tahoma" panose="020B0604030504040204" pitchFamily="34" charset="0"/>
                <a:ea typeface="Times New Roman" panose="02020603050405020304" pitchFamily="18" charset="0"/>
                <a:cs typeface="Times New Roman" panose="02020603050405020304" pitchFamily="18" charset="0"/>
              </a:rPr>
              <a:t>Approved Department Circular articles automatically appear in What’s New.</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54</a:t>
            </a:fld>
            <a:endParaRPr lang="en-PH"/>
          </a:p>
        </p:txBody>
      </p:sp>
    </p:spTree>
    <p:extLst>
      <p:ext uri="{BB962C8B-B14F-4D97-AF65-F5344CB8AC3E}">
        <p14:creationId xmlns:p14="http://schemas.microsoft.com/office/powerpoint/2010/main" val="154655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55</a:t>
            </a:fld>
            <a:endParaRPr lang="en-PH"/>
          </a:p>
        </p:txBody>
      </p:sp>
    </p:spTree>
    <p:extLst>
      <p:ext uri="{BB962C8B-B14F-4D97-AF65-F5344CB8AC3E}">
        <p14:creationId xmlns:p14="http://schemas.microsoft.com/office/powerpoint/2010/main" val="2663361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56</a:t>
            </a:fld>
            <a:endParaRPr lang="en-PH"/>
          </a:p>
        </p:txBody>
      </p:sp>
    </p:spTree>
    <p:extLst>
      <p:ext uri="{BB962C8B-B14F-4D97-AF65-F5344CB8AC3E}">
        <p14:creationId xmlns:p14="http://schemas.microsoft.com/office/powerpoint/2010/main" val="11342101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57</a:t>
            </a:fld>
            <a:endParaRPr lang="en-PH"/>
          </a:p>
        </p:txBody>
      </p:sp>
    </p:spTree>
    <p:extLst>
      <p:ext uri="{BB962C8B-B14F-4D97-AF65-F5344CB8AC3E}">
        <p14:creationId xmlns:p14="http://schemas.microsoft.com/office/powerpoint/2010/main" val="3462485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10</a:t>
            </a:fld>
            <a:endParaRPr lang="en-PH"/>
          </a:p>
        </p:txBody>
      </p:sp>
    </p:spTree>
    <p:extLst>
      <p:ext uri="{BB962C8B-B14F-4D97-AF65-F5344CB8AC3E}">
        <p14:creationId xmlns:p14="http://schemas.microsoft.com/office/powerpoint/2010/main" val="29846601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Note: Portal Content Reviewer or Approver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should be the one who will check and finalize the properties/aggregation for the Bid Opportunities to reflect in the Frontend. </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228600"/>
            <a:r>
              <a:rPr lang="en-US" sz="1800" dirty="0">
                <a:effectLst/>
                <a:latin typeface="Tahoma" panose="020B0604030504040204" pitchFamily="34" charset="0"/>
                <a:ea typeface="Times New Roman" panose="02020603050405020304" pitchFamily="18" charset="0"/>
                <a:cs typeface="Times New Roman" panose="02020603050405020304" pitchFamily="18" charset="0"/>
              </a:rPr>
              <a:t>Approved Bid Opportunities automatically appear in What’s New.</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58</a:t>
            </a:fld>
            <a:endParaRPr lang="en-PH"/>
          </a:p>
        </p:txBody>
      </p:sp>
    </p:spTree>
    <p:extLst>
      <p:ext uri="{BB962C8B-B14F-4D97-AF65-F5344CB8AC3E}">
        <p14:creationId xmlns:p14="http://schemas.microsoft.com/office/powerpoint/2010/main" val="35457259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59</a:t>
            </a:fld>
            <a:endParaRPr lang="en-PH"/>
          </a:p>
        </p:txBody>
      </p:sp>
    </p:spTree>
    <p:extLst>
      <p:ext uri="{BB962C8B-B14F-4D97-AF65-F5344CB8AC3E}">
        <p14:creationId xmlns:p14="http://schemas.microsoft.com/office/powerpoint/2010/main" val="13208735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60</a:t>
            </a:fld>
            <a:endParaRPr lang="en-PH"/>
          </a:p>
        </p:txBody>
      </p:sp>
    </p:spTree>
    <p:extLst>
      <p:ext uri="{BB962C8B-B14F-4D97-AF65-F5344CB8AC3E}">
        <p14:creationId xmlns:p14="http://schemas.microsoft.com/office/powerpoint/2010/main" val="21506658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61</a:t>
            </a:fld>
            <a:endParaRPr lang="en-PH"/>
          </a:p>
        </p:txBody>
      </p:sp>
    </p:spTree>
    <p:extLst>
      <p:ext uri="{BB962C8B-B14F-4D97-AF65-F5344CB8AC3E}">
        <p14:creationId xmlns:p14="http://schemas.microsoft.com/office/powerpoint/2010/main" val="582210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r>
              <a:rPr lang="en-US" sz="1800" b="1" dirty="0">
                <a:effectLst/>
                <a:latin typeface="Tahoma" panose="020B0604030504040204" pitchFamily="34" charset="0"/>
                <a:ea typeface="Times New Roman" panose="02020603050405020304" pitchFamily="18" charset="0"/>
                <a:cs typeface="Times New Roman" panose="02020603050405020304" pitchFamily="18" charset="0"/>
              </a:rPr>
              <a:t>Note: Portal Content Reviewer or Approver </a:t>
            </a:r>
            <a:r>
              <a:rPr lang="en-US" sz="1800" dirty="0">
                <a:effectLst/>
                <a:latin typeface="Tahoma" panose="020B0604030504040204" pitchFamily="34" charset="0"/>
                <a:ea typeface="Times New Roman" panose="02020603050405020304" pitchFamily="18" charset="0"/>
                <a:cs typeface="Times New Roman" panose="02020603050405020304" pitchFamily="18" charset="0"/>
              </a:rPr>
              <a:t>should be the one who will check and finalize the properties/aggregation for the Bid Opportunities to reflect in the Frontend. </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228600"/>
            <a:r>
              <a:rPr lang="en-US" sz="1800" dirty="0">
                <a:effectLst/>
                <a:latin typeface="Tahoma" panose="020B0604030504040204" pitchFamily="34" charset="0"/>
                <a:ea typeface="Times New Roman" panose="02020603050405020304" pitchFamily="18" charset="0"/>
                <a:cs typeface="Times New Roman" panose="02020603050405020304" pitchFamily="18" charset="0"/>
              </a:rPr>
              <a:t>Approved Bid Opportunities automatically appear in What’s New.</a:t>
            </a:r>
            <a:endParaRPr lang="en-PH"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62</a:t>
            </a:fld>
            <a:endParaRPr lang="en-PH"/>
          </a:p>
        </p:txBody>
      </p:sp>
    </p:spTree>
    <p:extLst>
      <p:ext uri="{BB962C8B-B14F-4D97-AF65-F5344CB8AC3E}">
        <p14:creationId xmlns:p14="http://schemas.microsoft.com/office/powerpoint/2010/main" val="2072948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63</a:t>
            </a:fld>
            <a:endParaRPr lang="en-PH"/>
          </a:p>
        </p:txBody>
      </p:sp>
    </p:spTree>
    <p:extLst>
      <p:ext uri="{BB962C8B-B14F-4D97-AF65-F5344CB8AC3E}">
        <p14:creationId xmlns:p14="http://schemas.microsoft.com/office/powerpoint/2010/main" val="411572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64</a:t>
            </a:fld>
            <a:endParaRPr lang="en-PH"/>
          </a:p>
        </p:txBody>
      </p:sp>
    </p:spTree>
    <p:extLst>
      <p:ext uri="{BB962C8B-B14F-4D97-AF65-F5344CB8AC3E}">
        <p14:creationId xmlns:p14="http://schemas.microsoft.com/office/powerpoint/2010/main" val="40571476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65</a:t>
            </a:fld>
            <a:endParaRPr lang="en-PH"/>
          </a:p>
        </p:txBody>
      </p:sp>
    </p:spTree>
    <p:extLst>
      <p:ext uri="{BB962C8B-B14F-4D97-AF65-F5344CB8AC3E}">
        <p14:creationId xmlns:p14="http://schemas.microsoft.com/office/powerpoint/2010/main" val="1953993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66</a:t>
            </a:fld>
            <a:endParaRPr lang="en-PH"/>
          </a:p>
        </p:txBody>
      </p:sp>
    </p:spTree>
    <p:extLst>
      <p:ext uri="{BB962C8B-B14F-4D97-AF65-F5344CB8AC3E}">
        <p14:creationId xmlns:p14="http://schemas.microsoft.com/office/powerpoint/2010/main" val="13144376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67</a:t>
            </a:fld>
            <a:endParaRPr lang="en-PH"/>
          </a:p>
        </p:txBody>
      </p:sp>
    </p:spTree>
    <p:extLst>
      <p:ext uri="{BB962C8B-B14F-4D97-AF65-F5344CB8AC3E}">
        <p14:creationId xmlns:p14="http://schemas.microsoft.com/office/powerpoint/2010/main" val="917231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A3A3A"/>
                </a:solidFill>
                <a:effectLst/>
                <a:latin typeface="-apple-system"/>
              </a:rPr>
              <a:t>Rather than developing and building a system that can help in the creation of web pages or store images, CMS can be useful for handling all types of infrastructure work, while you or our ITMS team can concentrate on the consumer-facing areas of the Energy Portal.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3A3A3A"/>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A3A3A"/>
                </a:solidFill>
                <a:effectLst/>
                <a:latin typeface="-apple-system"/>
              </a:rPr>
              <a:t>In short, our Energy Portal is a website that is developed by using a content management system.</a:t>
            </a:r>
          </a:p>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12</a:t>
            </a:fld>
            <a:endParaRPr lang="en-PH"/>
          </a:p>
        </p:txBody>
      </p:sp>
    </p:spTree>
    <p:extLst>
      <p:ext uri="{BB962C8B-B14F-4D97-AF65-F5344CB8AC3E}">
        <p14:creationId xmlns:p14="http://schemas.microsoft.com/office/powerpoint/2010/main" val="3721412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68</a:t>
            </a:fld>
            <a:endParaRPr lang="en-PH"/>
          </a:p>
        </p:txBody>
      </p:sp>
    </p:spTree>
    <p:extLst>
      <p:ext uri="{BB962C8B-B14F-4D97-AF65-F5344CB8AC3E}">
        <p14:creationId xmlns:p14="http://schemas.microsoft.com/office/powerpoint/2010/main" val="25617126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69</a:t>
            </a:fld>
            <a:endParaRPr lang="en-PH"/>
          </a:p>
        </p:txBody>
      </p:sp>
    </p:spTree>
    <p:extLst>
      <p:ext uri="{BB962C8B-B14F-4D97-AF65-F5344CB8AC3E}">
        <p14:creationId xmlns:p14="http://schemas.microsoft.com/office/powerpoint/2010/main" val="2312385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70</a:t>
            </a:fld>
            <a:endParaRPr lang="en-PH"/>
          </a:p>
        </p:txBody>
      </p:sp>
    </p:spTree>
    <p:extLst>
      <p:ext uri="{BB962C8B-B14F-4D97-AF65-F5344CB8AC3E}">
        <p14:creationId xmlns:p14="http://schemas.microsoft.com/office/powerpoint/2010/main" val="21598523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71</a:t>
            </a:fld>
            <a:endParaRPr lang="en-PH"/>
          </a:p>
        </p:txBody>
      </p:sp>
    </p:spTree>
    <p:extLst>
      <p:ext uri="{BB962C8B-B14F-4D97-AF65-F5344CB8AC3E}">
        <p14:creationId xmlns:p14="http://schemas.microsoft.com/office/powerpoint/2010/main" val="2680657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72</a:t>
            </a:fld>
            <a:endParaRPr lang="en-PH"/>
          </a:p>
        </p:txBody>
      </p:sp>
    </p:spTree>
    <p:extLst>
      <p:ext uri="{BB962C8B-B14F-4D97-AF65-F5344CB8AC3E}">
        <p14:creationId xmlns:p14="http://schemas.microsoft.com/office/powerpoint/2010/main" val="35864812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73</a:t>
            </a:fld>
            <a:endParaRPr lang="en-PH"/>
          </a:p>
        </p:txBody>
      </p:sp>
    </p:spTree>
    <p:extLst>
      <p:ext uri="{BB962C8B-B14F-4D97-AF65-F5344CB8AC3E}">
        <p14:creationId xmlns:p14="http://schemas.microsoft.com/office/powerpoint/2010/main" val="616564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74</a:t>
            </a:fld>
            <a:endParaRPr lang="en-PH"/>
          </a:p>
        </p:txBody>
      </p:sp>
    </p:spTree>
    <p:extLst>
      <p:ext uri="{BB962C8B-B14F-4D97-AF65-F5344CB8AC3E}">
        <p14:creationId xmlns:p14="http://schemas.microsoft.com/office/powerpoint/2010/main" val="4055993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75</a:t>
            </a:fld>
            <a:endParaRPr lang="en-PH"/>
          </a:p>
        </p:txBody>
      </p:sp>
    </p:spTree>
    <p:extLst>
      <p:ext uri="{BB962C8B-B14F-4D97-AF65-F5344CB8AC3E}">
        <p14:creationId xmlns:p14="http://schemas.microsoft.com/office/powerpoint/2010/main" val="40269887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76</a:t>
            </a:fld>
            <a:endParaRPr lang="en-PH"/>
          </a:p>
        </p:txBody>
      </p:sp>
    </p:spTree>
    <p:extLst>
      <p:ext uri="{BB962C8B-B14F-4D97-AF65-F5344CB8AC3E}">
        <p14:creationId xmlns:p14="http://schemas.microsoft.com/office/powerpoint/2010/main" val="39473779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77</a:t>
            </a:fld>
            <a:endParaRPr lang="en-PH"/>
          </a:p>
        </p:txBody>
      </p:sp>
    </p:spTree>
    <p:extLst>
      <p:ext uri="{BB962C8B-B14F-4D97-AF65-F5344CB8AC3E}">
        <p14:creationId xmlns:p14="http://schemas.microsoft.com/office/powerpoint/2010/main" val="392191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E1462"/>
                </a:solidFill>
                <a:effectLst/>
                <a:latin typeface="Roboto Medium" panose="02000000000000000000" pitchFamily="2" charset="0"/>
              </a:rPr>
              <a:t>What is the use of CMS?</a:t>
            </a:r>
          </a:p>
          <a:p>
            <a:pPr algn="l"/>
            <a:r>
              <a:rPr lang="en-US" b="0" i="0" dirty="0">
                <a:solidFill>
                  <a:srgbClr val="3A3A3A"/>
                </a:solidFill>
                <a:effectLst/>
                <a:latin typeface="-apple-system"/>
              </a:rPr>
              <a:t>There a number of </a:t>
            </a:r>
            <a:r>
              <a:rPr lang="en-US" b="0" i="0" u="none" strike="noStrike" dirty="0">
                <a:solidFill>
                  <a:srgbClr val="007BFF"/>
                </a:solidFill>
                <a:effectLst/>
                <a:latin typeface="-apple-system"/>
                <a:hlinkClick r:id="rId3"/>
              </a:rPr>
              <a:t>advantages of CMS</a:t>
            </a:r>
            <a:r>
              <a:rPr lang="en-US" b="0" i="0" dirty="0">
                <a:solidFill>
                  <a:srgbClr val="3A3A3A"/>
                </a:solidFill>
                <a:effectLst/>
                <a:latin typeface="-apple-system"/>
              </a:rPr>
              <a:t>, let us look at a few of them:</a:t>
            </a:r>
          </a:p>
          <a:p>
            <a:pPr marL="228600" indent="-228600" algn="l">
              <a:buFont typeface="+mj-lt"/>
              <a:buAutoNum type="arabicPeriod"/>
            </a:pPr>
            <a:r>
              <a:rPr lang="en-US" b="1" i="0" dirty="0">
                <a:solidFill>
                  <a:srgbClr val="1E1462"/>
                </a:solidFill>
                <a:effectLst/>
                <a:latin typeface="Roboto Medium" panose="02000000000000000000" pitchFamily="2" charset="0"/>
              </a:rPr>
              <a:t>Updating your Energy Portal as per your own requirements and terms</a:t>
            </a:r>
          </a:p>
          <a:p>
            <a:pPr algn="l"/>
            <a:r>
              <a:rPr lang="en-US" b="0" i="0" dirty="0">
                <a:solidFill>
                  <a:srgbClr val="3A3A3A"/>
                </a:solidFill>
                <a:effectLst/>
                <a:latin typeface="-apple-system"/>
              </a:rPr>
              <a:t>So let us say your portal is managed or developed by a third-party developer or managed by your IT group, you will need to contact them for each and every small or big change you need to </a:t>
            </a:r>
            <a:r>
              <a:rPr lang="en-US" b="0" i="0" u="none" strike="noStrike" dirty="0">
                <a:solidFill>
                  <a:srgbClr val="007BFF"/>
                </a:solidFill>
                <a:effectLst/>
                <a:latin typeface="-apple-system"/>
                <a:hlinkClick r:id="rId4"/>
              </a:rPr>
              <a:t>make to your website</a:t>
            </a:r>
            <a:r>
              <a:rPr lang="en-US" b="0" i="0" dirty="0">
                <a:solidFill>
                  <a:srgbClr val="3A3A3A"/>
                </a:solidFill>
                <a:effectLst/>
                <a:latin typeface="-apple-system"/>
              </a:rPr>
              <a:t>.</a:t>
            </a:r>
          </a:p>
          <a:p>
            <a:pPr algn="l"/>
            <a:r>
              <a:rPr lang="en-US" b="0" i="0" dirty="0">
                <a:solidFill>
                  <a:srgbClr val="3A3A3A"/>
                </a:solidFill>
                <a:effectLst/>
                <a:latin typeface="-apple-system"/>
              </a:rPr>
              <a:t>For example, if you want to add images or update about a new event, you will have to ask them to do it for you. Instead of going to the developer for each and every small thing, a CMS website helps you to get rid of this to and from the business.</a:t>
            </a:r>
          </a:p>
          <a:p>
            <a:pPr algn="l"/>
            <a:r>
              <a:rPr lang="en-US" b="0" i="0" dirty="0">
                <a:solidFill>
                  <a:srgbClr val="3A3A3A"/>
                </a:solidFill>
                <a:effectLst/>
                <a:latin typeface="-apple-system"/>
              </a:rPr>
              <a:t>Your portal can be updated and managed easily by you, without having to depend on a third person. A CMS enables you in making your portal updated, more dynamic and more interesting and useful to your visitors.</a:t>
            </a:r>
          </a:p>
          <a:p>
            <a:pPr marL="228600" indent="-228600" algn="l">
              <a:buFont typeface="+mj-lt"/>
              <a:buAutoNum type="arabicPeriod" startAt="2"/>
            </a:pPr>
            <a:r>
              <a:rPr lang="en-US" b="1" i="0" dirty="0">
                <a:solidFill>
                  <a:srgbClr val="1E1462"/>
                </a:solidFill>
                <a:effectLst/>
                <a:latin typeface="Roboto Medium" panose="02000000000000000000" pitchFamily="2" charset="0"/>
              </a:rPr>
              <a:t>No Coding knowledge required</a:t>
            </a:r>
          </a:p>
          <a:p>
            <a:pPr algn="l"/>
            <a:r>
              <a:rPr lang="en-US" b="0" i="0" dirty="0">
                <a:solidFill>
                  <a:srgbClr val="3A3A3A"/>
                </a:solidFill>
                <a:effectLst/>
                <a:latin typeface="-apple-system"/>
              </a:rPr>
              <a:t>Content management systems are a boon to users who do not have any coding knowledge. They were specifically built keeping in mind users having little to no previous programming experience.</a:t>
            </a:r>
          </a:p>
          <a:p>
            <a:pPr algn="l"/>
            <a:r>
              <a:rPr lang="en-US" b="0" i="0" dirty="0">
                <a:solidFill>
                  <a:srgbClr val="3A3A3A"/>
                </a:solidFill>
                <a:effectLst/>
                <a:latin typeface="-apple-system"/>
              </a:rPr>
              <a:t>Once your portal is completely developed, you can manage the content on the website easily with a CMS.</a:t>
            </a:r>
          </a:p>
          <a:p>
            <a:pPr algn="l"/>
            <a:r>
              <a:rPr lang="en-US" b="0" i="0" dirty="0">
                <a:solidFill>
                  <a:srgbClr val="3A3A3A"/>
                </a:solidFill>
                <a:effectLst/>
                <a:latin typeface="-apple-system"/>
              </a:rPr>
              <a:t>The CMS comes with a </a:t>
            </a:r>
            <a:r>
              <a:rPr lang="en-US" b="0" i="0" u="none" strike="noStrike" dirty="0">
                <a:solidFill>
                  <a:srgbClr val="007BFF"/>
                </a:solidFill>
                <a:effectLst/>
                <a:latin typeface="-apple-system"/>
                <a:hlinkClick r:id="rId5"/>
              </a:rPr>
              <a:t>WYSIWYG editor</a:t>
            </a:r>
            <a:r>
              <a:rPr lang="en-US" b="0" i="0" dirty="0">
                <a:solidFill>
                  <a:srgbClr val="3A3A3A"/>
                </a:solidFill>
                <a:effectLst/>
                <a:latin typeface="-apple-system"/>
              </a:rPr>
              <a:t> (What You See Is What You Get), which helps you to manage and edit web content, like images and text on the portal.</a:t>
            </a:r>
          </a:p>
          <a:p>
            <a:pPr algn="l"/>
            <a:r>
              <a:rPr lang="en-US" b="0" i="0" dirty="0">
                <a:solidFill>
                  <a:srgbClr val="3A3A3A"/>
                </a:solidFill>
                <a:effectLst/>
                <a:latin typeface="-apple-system"/>
              </a:rPr>
              <a:t>It is as simple as creating a document on Microsoft Word. CMS is very useful in creating web pages, </a:t>
            </a:r>
            <a:r>
              <a:rPr lang="en-US" b="0" i="0" u="none" strike="noStrike" dirty="0">
                <a:solidFill>
                  <a:srgbClr val="007BFF"/>
                </a:solidFill>
                <a:effectLst/>
                <a:latin typeface="-apple-system"/>
                <a:hlinkClick r:id="rId6"/>
              </a:rPr>
              <a:t>blog posts</a:t>
            </a:r>
            <a:r>
              <a:rPr lang="en-US" b="0" i="0" dirty="0">
                <a:solidFill>
                  <a:srgbClr val="3A3A3A"/>
                </a:solidFill>
                <a:effectLst/>
                <a:latin typeface="-apple-system"/>
              </a:rPr>
              <a:t>, news articles etc. on the website.</a:t>
            </a:r>
          </a:p>
          <a:p>
            <a:pPr algn="l"/>
            <a:r>
              <a:rPr lang="en-US" b="1" i="0" dirty="0">
                <a:solidFill>
                  <a:srgbClr val="1E1462"/>
                </a:solidFill>
                <a:effectLst/>
                <a:latin typeface="Roboto Medium" panose="02000000000000000000" pitchFamily="2" charset="0"/>
              </a:rPr>
              <a:t>3. Simplifies the redesigning of the web contents</a:t>
            </a:r>
          </a:p>
          <a:p>
            <a:pPr algn="l"/>
            <a:r>
              <a:rPr lang="en-US" b="0" i="0" dirty="0">
                <a:solidFill>
                  <a:srgbClr val="3A3A3A"/>
                </a:solidFill>
                <a:effectLst/>
                <a:latin typeface="-apple-system"/>
              </a:rPr>
              <a:t>Portals/Websites developed with support from </a:t>
            </a:r>
            <a:r>
              <a:rPr lang="en-US" b="0" i="0" u="none" strike="noStrike" dirty="0">
                <a:solidFill>
                  <a:srgbClr val="007BFF"/>
                </a:solidFill>
                <a:effectLst/>
                <a:latin typeface="-apple-system"/>
                <a:hlinkClick r:id="rId7"/>
              </a:rPr>
              <a:t>content management system</a:t>
            </a:r>
            <a:r>
              <a:rPr lang="en-US" b="0" i="0" dirty="0">
                <a:solidFill>
                  <a:srgbClr val="3A3A3A"/>
                </a:solidFill>
                <a:effectLst/>
                <a:latin typeface="-apple-system"/>
              </a:rPr>
              <a:t> have their designs created separately from the content.</a:t>
            </a:r>
          </a:p>
          <a:p>
            <a:pPr algn="l"/>
            <a:r>
              <a:rPr lang="en-US" b="0" i="0" dirty="0">
                <a:solidFill>
                  <a:srgbClr val="3A3A3A"/>
                </a:solidFill>
                <a:effectLst/>
                <a:latin typeface="-apple-system"/>
              </a:rPr>
              <a:t>Therefore, in case you want to redesign the portal or make some design-specific changes, you can do so without having rehauled the complete portal. The old design can be easily replaced with a new design in a CMS website. Or you can also create a new portal if there would be any future requirement.</a:t>
            </a:r>
          </a:p>
          <a:p>
            <a:pPr algn="l"/>
            <a:r>
              <a:rPr lang="en-US" b="1" i="0" dirty="0">
                <a:solidFill>
                  <a:srgbClr val="1E1462"/>
                </a:solidFill>
                <a:effectLst/>
                <a:latin typeface="Roboto Medium" panose="02000000000000000000" pitchFamily="2" charset="0"/>
              </a:rPr>
              <a:t>4. Multiple Access and Collaboration</a:t>
            </a:r>
          </a:p>
          <a:p>
            <a:pPr algn="l"/>
            <a:r>
              <a:rPr lang="en-US" b="0" i="0" dirty="0">
                <a:solidFill>
                  <a:srgbClr val="3A3A3A"/>
                </a:solidFill>
                <a:effectLst/>
                <a:latin typeface="-apple-system"/>
              </a:rPr>
              <a:t>A CMS allows a number of people to have easy access to the portal and also collaborate on different projects while working on it.</a:t>
            </a:r>
          </a:p>
          <a:p>
            <a:pPr algn="l"/>
            <a:r>
              <a:rPr lang="en-US" b="0" i="0" dirty="0">
                <a:solidFill>
                  <a:srgbClr val="3A3A3A"/>
                </a:solidFill>
                <a:effectLst/>
                <a:latin typeface="-apple-system"/>
              </a:rPr>
              <a:t>Individuals can create their own accounts and by logging through these individual accounts, multiple users can manage, edit or update content on the portal from their own computers or devices.</a:t>
            </a:r>
          </a:p>
          <a:p>
            <a:pPr algn="l"/>
            <a:r>
              <a:rPr lang="en-US" b="0" i="0" dirty="0">
                <a:solidFill>
                  <a:srgbClr val="3A3A3A"/>
                </a:solidFill>
                <a:effectLst/>
                <a:latin typeface="-apple-system"/>
              </a:rPr>
              <a:t>The CMS helps in storing all the online content and making it available to everyone who has access to the portal. This means you no longer will need to send files multiple times to different individuals.</a:t>
            </a:r>
          </a:p>
          <a:p>
            <a:pPr algn="l"/>
            <a:r>
              <a:rPr lang="en-US" b="0" i="0" dirty="0">
                <a:solidFill>
                  <a:srgbClr val="3A3A3A"/>
                </a:solidFill>
                <a:effectLst/>
                <a:latin typeface="-apple-system"/>
              </a:rPr>
              <a:t>Content management systems are extremely convenient for people who are always on-the-go, people who would need to access the back-end of the website from different locations.</a:t>
            </a:r>
          </a:p>
          <a:p>
            <a:pPr algn="l"/>
            <a:r>
              <a:rPr lang="en-US" b="1" i="0" dirty="0">
                <a:solidFill>
                  <a:srgbClr val="1E1462"/>
                </a:solidFill>
                <a:effectLst/>
                <a:latin typeface="Roboto Medium" panose="02000000000000000000" pitchFamily="2" charset="0"/>
              </a:rPr>
              <a:t>5. Portal Security</a:t>
            </a:r>
          </a:p>
          <a:p>
            <a:pPr algn="l"/>
            <a:r>
              <a:rPr lang="en-US" b="0" i="0" dirty="0">
                <a:solidFill>
                  <a:srgbClr val="3A3A3A"/>
                </a:solidFill>
                <a:effectLst/>
                <a:latin typeface="-apple-system"/>
              </a:rPr>
              <a:t>Today it is very important that your website is secure and cannot be hacked. Especially in this fast-growing online world, it is important for website owners to ensure that their portal is safe and secure.</a:t>
            </a:r>
          </a:p>
          <a:p>
            <a:pPr algn="l"/>
            <a:r>
              <a:rPr lang="en-US" b="0" i="0" dirty="0">
                <a:solidFill>
                  <a:srgbClr val="3A3A3A"/>
                </a:solidFill>
                <a:effectLst/>
                <a:latin typeface="-apple-system"/>
              </a:rPr>
              <a:t>Liferay CMS are regularly tested by computer scientists to ensure that the websites are completely secure. There are a number of plugins and tools also which are available which can be used to increase the </a:t>
            </a:r>
            <a:r>
              <a:rPr lang="en-US" b="0" i="0" u="none" strike="noStrike" dirty="0">
                <a:solidFill>
                  <a:srgbClr val="007BFF"/>
                </a:solidFill>
                <a:effectLst/>
                <a:latin typeface="-apple-system"/>
                <a:hlinkClick r:id="rId8"/>
              </a:rPr>
              <a:t>website’s security</a:t>
            </a:r>
            <a:r>
              <a:rPr lang="en-US" b="0" i="0" dirty="0">
                <a:solidFill>
                  <a:srgbClr val="3A3A3A"/>
                </a:solidFill>
                <a:effectLst/>
                <a:latin typeface="-apple-system"/>
              </a:rPr>
              <a:t>.</a:t>
            </a:r>
          </a:p>
          <a:p>
            <a:pPr algn="l"/>
            <a:r>
              <a:rPr lang="en-US" b="1" i="0" dirty="0">
                <a:solidFill>
                  <a:srgbClr val="1E1462"/>
                </a:solidFill>
                <a:effectLst/>
                <a:latin typeface="Roboto Medium" panose="02000000000000000000" pitchFamily="2" charset="0"/>
              </a:rPr>
              <a:t>6. Time-saving Maintenance</a:t>
            </a:r>
          </a:p>
          <a:p>
            <a:pPr algn="l"/>
            <a:r>
              <a:rPr lang="en-US" b="0" i="0" dirty="0">
                <a:solidFill>
                  <a:srgbClr val="3A3A3A"/>
                </a:solidFill>
                <a:effectLst/>
                <a:latin typeface="-apple-system"/>
              </a:rPr>
              <a:t>Maintaining a static website is expensive. You need a </a:t>
            </a:r>
            <a:r>
              <a:rPr lang="en-US" b="0" i="0" u="none" strike="noStrike" dirty="0">
                <a:solidFill>
                  <a:srgbClr val="007BFF"/>
                </a:solidFill>
                <a:effectLst/>
                <a:latin typeface="-apple-system"/>
                <a:hlinkClick r:id="rId9"/>
              </a:rPr>
              <a:t>web developer</a:t>
            </a:r>
            <a:r>
              <a:rPr lang="en-US" b="0" i="0" dirty="0">
                <a:solidFill>
                  <a:srgbClr val="3A3A3A"/>
                </a:solidFill>
                <a:effectLst/>
                <a:latin typeface="-apple-system"/>
              </a:rPr>
              <a:t> to frequently update and make changes to maintain it.</a:t>
            </a:r>
          </a:p>
          <a:p>
            <a:pPr algn="l"/>
            <a:r>
              <a:rPr lang="en-US" b="0" i="0" dirty="0">
                <a:solidFill>
                  <a:srgbClr val="3A3A3A"/>
                </a:solidFill>
                <a:effectLst/>
                <a:latin typeface="-apple-system"/>
              </a:rPr>
              <a:t>Other than the cost involved, it also takes some time for the updates to be seen on the website. Choosing a content management system can help you save both time and money.</a:t>
            </a:r>
          </a:p>
          <a:p>
            <a:pPr algn="l"/>
            <a:r>
              <a:rPr lang="en-US" b="0" i="0" dirty="0">
                <a:solidFill>
                  <a:srgbClr val="3A3A3A"/>
                </a:solidFill>
                <a:effectLst/>
                <a:latin typeface="-apple-system"/>
              </a:rPr>
              <a:t>Thanks to a CMS you may not have to be dependent on a developer to make some common changes or for maintaining it. CMS is so easy to work, one can easily make these changes when the need arises.</a:t>
            </a:r>
          </a:p>
          <a:p>
            <a:pPr algn="l"/>
            <a:endParaRPr lang="en-US" b="0" i="0" dirty="0">
              <a:solidFill>
                <a:srgbClr val="3A3A3A"/>
              </a:solidFill>
              <a:effectLst/>
              <a:latin typeface="-apple-system"/>
            </a:endParaRPr>
          </a:p>
          <a:p>
            <a:pPr algn="l"/>
            <a:r>
              <a:rPr lang="en-US" b="1" i="0" dirty="0">
                <a:solidFill>
                  <a:srgbClr val="3A3A3A"/>
                </a:solidFill>
                <a:effectLst/>
                <a:latin typeface="-apple-system"/>
              </a:rPr>
              <a:t>Conclusion</a:t>
            </a:r>
          </a:p>
          <a:p>
            <a:pPr algn="l"/>
            <a:r>
              <a:rPr lang="en-US" b="0" i="0" dirty="0">
                <a:solidFill>
                  <a:srgbClr val="3A3A3A"/>
                </a:solidFill>
                <a:effectLst/>
                <a:latin typeface="-apple-system"/>
              </a:rPr>
              <a:t>As we discussed there are many advantages of CMS, and they are very useful. Different CMS have different features, and you can select the best CMS for your website depending on your requirement.</a:t>
            </a:r>
          </a:p>
        </p:txBody>
      </p:sp>
      <p:sp>
        <p:nvSpPr>
          <p:cNvPr id="4" name="Slide Number Placeholder 3"/>
          <p:cNvSpPr>
            <a:spLocks noGrp="1"/>
          </p:cNvSpPr>
          <p:nvPr>
            <p:ph type="sldNum" sz="quarter" idx="5"/>
          </p:nvPr>
        </p:nvSpPr>
        <p:spPr/>
        <p:txBody>
          <a:bodyPr/>
          <a:lstStyle/>
          <a:p>
            <a:fld id="{D30DBC82-9652-4DF3-B469-9B278FFD98A5}" type="slidenum">
              <a:rPr lang="en-PH" smtClean="0"/>
              <a:t>13</a:t>
            </a:fld>
            <a:endParaRPr lang="en-PH"/>
          </a:p>
        </p:txBody>
      </p:sp>
    </p:spTree>
    <p:extLst>
      <p:ext uri="{BB962C8B-B14F-4D97-AF65-F5344CB8AC3E}">
        <p14:creationId xmlns:p14="http://schemas.microsoft.com/office/powerpoint/2010/main" val="39815991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78</a:t>
            </a:fld>
            <a:endParaRPr lang="en-PH"/>
          </a:p>
        </p:txBody>
      </p:sp>
    </p:spTree>
    <p:extLst>
      <p:ext uri="{BB962C8B-B14F-4D97-AF65-F5344CB8AC3E}">
        <p14:creationId xmlns:p14="http://schemas.microsoft.com/office/powerpoint/2010/main" val="21382934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79</a:t>
            </a:fld>
            <a:endParaRPr lang="en-PH"/>
          </a:p>
        </p:txBody>
      </p:sp>
    </p:spTree>
    <p:extLst>
      <p:ext uri="{BB962C8B-B14F-4D97-AF65-F5344CB8AC3E}">
        <p14:creationId xmlns:p14="http://schemas.microsoft.com/office/powerpoint/2010/main" val="11747032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80</a:t>
            </a:fld>
            <a:endParaRPr lang="en-PH"/>
          </a:p>
        </p:txBody>
      </p:sp>
    </p:spTree>
    <p:extLst>
      <p:ext uri="{BB962C8B-B14F-4D97-AF65-F5344CB8AC3E}">
        <p14:creationId xmlns:p14="http://schemas.microsoft.com/office/powerpoint/2010/main" val="12378075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81</a:t>
            </a:fld>
            <a:endParaRPr lang="en-PH"/>
          </a:p>
        </p:txBody>
      </p:sp>
    </p:spTree>
    <p:extLst>
      <p:ext uri="{BB962C8B-B14F-4D97-AF65-F5344CB8AC3E}">
        <p14:creationId xmlns:p14="http://schemas.microsoft.com/office/powerpoint/2010/main" val="10549426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82</a:t>
            </a:fld>
            <a:endParaRPr lang="en-PH"/>
          </a:p>
        </p:txBody>
      </p:sp>
    </p:spTree>
    <p:extLst>
      <p:ext uri="{BB962C8B-B14F-4D97-AF65-F5344CB8AC3E}">
        <p14:creationId xmlns:p14="http://schemas.microsoft.com/office/powerpoint/2010/main" val="28660304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83</a:t>
            </a:fld>
            <a:endParaRPr lang="en-PH"/>
          </a:p>
        </p:txBody>
      </p:sp>
    </p:spTree>
    <p:extLst>
      <p:ext uri="{BB962C8B-B14F-4D97-AF65-F5344CB8AC3E}">
        <p14:creationId xmlns:p14="http://schemas.microsoft.com/office/powerpoint/2010/main" val="31701402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84</a:t>
            </a:fld>
            <a:endParaRPr lang="en-PH"/>
          </a:p>
        </p:txBody>
      </p:sp>
    </p:spTree>
    <p:extLst>
      <p:ext uri="{BB962C8B-B14F-4D97-AF65-F5344CB8AC3E}">
        <p14:creationId xmlns:p14="http://schemas.microsoft.com/office/powerpoint/2010/main" val="24513320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85</a:t>
            </a:fld>
            <a:endParaRPr lang="en-PH"/>
          </a:p>
        </p:txBody>
      </p:sp>
    </p:spTree>
    <p:extLst>
      <p:ext uri="{BB962C8B-B14F-4D97-AF65-F5344CB8AC3E}">
        <p14:creationId xmlns:p14="http://schemas.microsoft.com/office/powerpoint/2010/main" val="27266426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86</a:t>
            </a:fld>
            <a:endParaRPr lang="en-PH"/>
          </a:p>
        </p:txBody>
      </p:sp>
    </p:spTree>
    <p:extLst>
      <p:ext uri="{BB962C8B-B14F-4D97-AF65-F5344CB8AC3E}">
        <p14:creationId xmlns:p14="http://schemas.microsoft.com/office/powerpoint/2010/main" val="25726985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87</a:t>
            </a:fld>
            <a:endParaRPr lang="en-PH"/>
          </a:p>
        </p:txBody>
      </p:sp>
    </p:spTree>
    <p:extLst>
      <p:ext uri="{BB962C8B-B14F-4D97-AF65-F5344CB8AC3E}">
        <p14:creationId xmlns:p14="http://schemas.microsoft.com/office/powerpoint/2010/main" val="172715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Open Sans" panose="020B0606030504020204" pitchFamily="34" charset="0"/>
              </a:rPr>
              <a:t>In general, a </a:t>
            </a:r>
            <a:r>
              <a:rPr lang="en-US" b="1" i="0" dirty="0">
                <a:solidFill>
                  <a:srgbClr val="444444"/>
                </a:solidFill>
                <a:effectLst/>
                <a:latin typeface="Open Sans" panose="020B0606030504020204" pitchFamily="34" charset="0"/>
              </a:rPr>
              <a:t>CMS (Content Management System)</a:t>
            </a:r>
            <a:r>
              <a:rPr lang="en-US" b="0" i="0" dirty="0">
                <a:solidFill>
                  <a:srgbClr val="444444"/>
                </a:solidFill>
                <a:effectLst/>
                <a:latin typeface="Open Sans" panose="020B0606030504020204" pitchFamily="34" charset="0"/>
              </a:rPr>
              <a:t> consists of two elements: the content management application </a:t>
            </a:r>
            <a:r>
              <a:rPr lang="en-US" b="1" i="0" dirty="0">
                <a:solidFill>
                  <a:srgbClr val="444444"/>
                </a:solidFill>
                <a:effectLst/>
                <a:latin typeface="Open Sans" panose="020B0606030504020204" pitchFamily="34" charset="0"/>
              </a:rPr>
              <a:t>(Content Management Application, [CMA]) </a:t>
            </a:r>
            <a:r>
              <a:rPr lang="en-US" b="0" i="0" dirty="0">
                <a:solidFill>
                  <a:srgbClr val="444444"/>
                </a:solidFill>
                <a:effectLst/>
                <a:latin typeface="Open Sans" panose="020B0606030504020204" pitchFamily="34" charset="0"/>
              </a:rPr>
              <a:t>content delivery application </a:t>
            </a:r>
            <a:r>
              <a:rPr lang="en-US" b="1" i="0" dirty="0">
                <a:solidFill>
                  <a:srgbClr val="444444"/>
                </a:solidFill>
                <a:effectLst/>
                <a:latin typeface="Open Sans" panose="020B0606030504020204" pitchFamily="34" charset="0"/>
              </a:rPr>
              <a:t>(Content Delivery Application [CDA])</a:t>
            </a:r>
            <a:r>
              <a:rPr lang="en-US" b="0" i="0" dirty="0">
                <a:solidFill>
                  <a:srgbClr val="444444"/>
                </a:solidFill>
                <a:effectLst/>
                <a:latin typeface="Open Sans" panose="020B0606030504020204" pitchFamily="34" charset="0"/>
              </a:rPr>
              <a:t>. The CMA element allows the content manager may not have knowledge of HTML, to manage the creation, modification, and deletion of content from a Web site without the need to have expertise as a Webmaster. </a:t>
            </a:r>
            <a:endParaRPr lang="en-US" dirty="0"/>
          </a:p>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14</a:t>
            </a:fld>
            <a:endParaRPr lang="en-PH"/>
          </a:p>
        </p:txBody>
      </p:sp>
    </p:spTree>
    <p:extLst>
      <p:ext uri="{BB962C8B-B14F-4D97-AF65-F5344CB8AC3E}">
        <p14:creationId xmlns:p14="http://schemas.microsoft.com/office/powerpoint/2010/main" val="2957212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88</a:t>
            </a:fld>
            <a:endParaRPr lang="en-PH"/>
          </a:p>
        </p:txBody>
      </p:sp>
    </p:spTree>
    <p:extLst>
      <p:ext uri="{BB962C8B-B14F-4D97-AF65-F5344CB8AC3E}">
        <p14:creationId xmlns:p14="http://schemas.microsoft.com/office/powerpoint/2010/main" val="17258489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89</a:t>
            </a:fld>
            <a:endParaRPr lang="en-PH"/>
          </a:p>
        </p:txBody>
      </p:sp>
    </p:spTree>
    <p:extLst>
      <p:ext uri="{BB962C8B-B14F-4D97-AF65-F5344CB8AC3E}">
        <p14:creationId xmlns:p14="http://schemas.microsoft.com/office/powerpoint/2010/main" val="398249353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90</a:t>
            </a:fld>
            <a:endParaRPr lang="en-PH"/>
          </a:p>
        </p:txBody>
      </p:sp>
    </p:spTree>
    <p:extLst>
      <p:ext uri="{BB962C8B-B14F-4D97-AF65-F5344CB8AC3E}">
        <p14:creationId xmlns:p14="http://schemas.microsoft.com/office/powerpoint/2010/main" val="3437099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D30DBC82-9652-4DF3-B469-9B278FFD98A5}" type="slidenum">
              <a:rPr lang="en-PH" smtClean="0"/>
              <a:t>91</a:t>
            </a:fld>
            <a:endParaRPr lang="en-PH"/>
          </a:p>
        </p:txBody>
      </p:sp>
    </p:spTree>
    <p:extLst>
      <p:ext uri="{BB962C8B-B14F-4D97-AF65-F5344CB8AC3E}">
        <p14:creationId xmlns:p14="http://schemas.microsoft.com/office/powerpoint/2010/main" val="316453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2"/>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D30DBC82-9652-4DF3-B469-9B278FFD98A5}" type="slidenum">
              <a:rPr lang="en-PH" smtClean="0"/>
              <a:t>16</a:t>
            </a:fld>
            <a:endParaRPr lang="en-PH"/>
          </a:p>
        </p:txBody>
      </p:sp>
    </p:spTree>
    <p:extLst>
      <p:ext uri="{BB962C8B-B14F-4D97-AF65-F5344CB8AC3E}">
        <p14:creationId xmlns:p14="http://schemas.microsoft.com/office/powerpoint/2010/main" val="1617159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0E5B-CFA6-7B03-A53D-D01211D63F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2D96CD23-BEE5-CF55-75A1-20F1B9A8D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E5C09DF7-BE47-7220-C317-8F7A2B5D2546}"/>
              </a:ext>
            </a:extLst>
          </p:cNvPr>
          <p:cNvSpPr>
            <a:spLocks noGrp="1"/>
          </p:cNvSpPr>
          <p:nvPr>
            <p:ph type="dt" sz="half" idx="10"/>
          </p:nvPr>
        </p:nvSpPr>
        <p:spPr/>
        <p:txBody>
          <a:bodyPr/>
          <a:lstStyle/>
          <a:p>
            <a:fld id="{6EDEAD46-D95C-477A-B8B1-DB8BEF08E4FC}" type="datetimeFigureOut">
              <a:rPr lang="en-PH" smtClean="0"/>
              <a:t>06/13/2024</a:t>
            </a:fld>
            <a:endParaRPr lang="en-PH"/>
          </a:p>
        </p:txBody>
      </p:sp>
      <p:sp>
        <p:nvSpPr>
          <p:cNvPr id="5" name="Footer Placeholder 4">
            <a:extLst>
              <a:ext uri="{FF2B5EF4-FFF2-40B4-BE49-F238E27FC236}">
                <a16:creationId xmlns:a16="http://schemas.microsoft.com/office/drawing/2014/main" id="{3DDC0029-34FF-8A64-A1A3-76076E5F54AA}"/>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6791218-A52F-33E8-F28F-BE40CC1A837F}"/>
              </a:ext>
            </a:extLst>
          </p:cNvPr>
          <p:cNvSpPr>
            <a:spLocks noGrp="1"/>
          </p:cNvSpPr>
          <p:nvPr>
            <p:ph type="sldNum" sz="quarter" idx="12"/>
          </p:nvPr>
        </p:nvSpPr>
        <p:spPr/>
        <p:txBody>
          <a:bodyPr/>
          <a:lstStyle/>
          <a:p>
            <a:fld id="{D5CF31A5-E0D7-4A51-934F-BD784BAEAC4A}" type="slidenum">
              <a:rPr lang="en-PH" smtClean="0"/>
              <a:t>‹#›</a:t>
            </a:fld>
            <a:endParaRPr lang="en-PH"/>
          </a:p>
        </p:txBody>
      </p:sp>
    </p:spTree>
    <p:extLst>
      <p:ext uri="{BB962C8B-B14F-4D97-AF65-F5344CB8AC3E}">
        <p14:creationId xmlns:p14="http://schemas.microsoft.com/office/powerpoint/2010/main" val="246917407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1E43E4-BB2D-89D2-8D92-AE5B4FA09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9A073EC1-0921-AD85-5B49-B44EECA38A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B033CF9-F4A2-6CED-9C3F-71070762F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EAD46-D95C-477A-B8B1-DB8BEF08E4FC}" type="datetimeFigureOut">
              <a:rPr lang="en-PH" smtClean="0"/>
              <a:t>06/13/2024</a:t>
            </a:fld>
            <a:endParaRPr lang="en-PH"/>
          </a:p>
        </p:txBody>
      </p:sp>
      <p:sp>
        <p:nvSpPr>
          <p:cNvPr id="5" name="Footer Placeholder 4">
            <a:extLst>
              <a:ext uri="{FF2B5EF4-FFF2-40B4-BE49-F238E27FC236}">
                <a16:creationId xmlns:a16="http://schemas.microsoft.com/office/drawing/2014/main" id="{7163EA2F-AB77-CE70-3C74-D32306591F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BE79EC84-7B3B-685D-9DC6-25DA14AF9C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F31A5-E0D7-4A51-934F-BD784BAEAC4A}" type="slidenum">
              <a:rPr lang="en-PH" smtClean="0"/>
              <a:t>‹#›</a:t>
            </a:fld>
            <a:endParaRPr lang="en-PH"/>
          </a:p>
        </p:txBody>
      </p:sp>
    </p:spTree>
    <p:extLst>
      <p:ext uri="{BB962C8B-B14F-4D97-AF65-F5344CB8AC3E}">
        <p14:creationId xmlns:p14="http://schemas.microsoft.com/office/powerpoint/2010/main" val="1377735942"/>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3.jpe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doe-filmetric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hyperlink" Target="https://staging.doe.gov.ph/"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s://staging-cms2.doe.gov.ph/"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background&#10;&#10;Description automatically generated">
            <a:extLst>
              <a:ext uri="{FF2B5EF4-FFF2-40B4-BE49-F238E27FC236}">
                <a16:creationId xmlns:a16="http://schemas.microsoft.com/office/drawing/2014/main" id="{F18E4007-1B72-AB23-7D8C-509B616F25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BC6DDA-BAC8-EA37-5070-C6B75826B825}"/>
              </a:ext>
            </a:extLst>
          </p:cNvPr>
          <p:cNvSpPr>
            <a:spLocks noGrp="1"/>
          </p:cNvSpPr>
          <p:nvPr>
            <p:ph type="ctrTitle"/>
          </p:nvPr>
        </p:nvSpPr>
        <p:spPr>
          <a:xfrm>
            <a:off x="1524000" y="1207360"/>
            <a:ext cx="9144000" cy="1548648"/>
          </a:xfrm>
        </p:spPr>
        <p:txBody>
          <a:bodyPr>
            <a:normAutofit/>
          </a:bodyPr>
          <a:lstStyle/>
          <a:p>
            <a:r>
              <a:rPr lang="en-PH" b="1" dirty="0">
                <a:solidFill>
                  <a:schemeClr val="tx2"/>
                </a:solidFill>
                <a:latin typeface="Times New Roman" panose="02020603050405020304" pitchFamily="18" charset="0"/>
                <a:cs typeface="Times New Roman" panose="02020603050405020304" pitchFamily="18" charset="0"/>
              </a:rPr>
              <a:t>DOE End-User Training</a:t>
            </a:r>
          </a:p>
        </p:txBody>
      </p:sp>
      <p:sp>
        <p:nvSpPr>
          <p:cNvPr id="3" name="Subtitle 2">
            <a:extLst>
              <a:ext uri="{FF2B5EF4-FFF2-40B4-BE49-F238E27FC236}">
                <a16:creationId xmlns:a16="http://schemas.microsoft.com/office/drawing/2014/main" id="{4DBD1347-F410-0195-D41F-157EA9ADBD63}"/>
              </a:ext>
            </a:extLst>
          </p:cNvPr>
          <p:cNvSpPr>
            <a:spLocks noGrp="1"/>
          </p:cNvSpPr>
          <p:nvPr>
            <p:ph type="subTitle" idx="1"/>
          </p:nvPr>
        </p:nvSpPr>
        <p:spPr>
          <a:xfrm>
            <a:off x="1524000" y="3203418"/>
            <a:ext cx="9144000" cy="1655762"/>
          </a:xfrm>
        </p:spPr>
        <p:txBody>
          <a:bodyPr/>
          <a:lstStyle/>
          <a:p>
            <a:r>
              <a:rPr lang="en-PH" dirty="0">
                <a:solidFill>
                  <a:schemeClr val="tx2"/>
                </a:solidFill>
                <a:latin typeface="Arial" panose="020B0604020202020204" pitchFamily="34" charset="0"/>
                <a:cs typeface="Arial" panose="020B0604020202020204" pitchFamily="34" charset="0"/>
              </a:rPr>
              <a:t>June 24 – 28, 2024</a:t>
            </a:r>
          </a:p>
        </p:txBody>
      </p:sp>
      <p:pic>
        <p:nvPicPr>
          <p:cNvPr id="5" name="Picture 4">
            <a:extLst>
              <a:ext uri="{FF2B5EF4-FFF2-40B4-BE49-F238E27FC236}">
                <a16:creationId xmlns:a16="http://schemas.microsoft.com/office/drawing/2014/main" id="{37565390-9AA3-B976-E1B1-1DCBAEA49737}"/>
              </a:ext>
            </a:extLst>
          </p:cNvPr>
          <p:cNvPicPr>
            <a:picLocks noChangeAspect="1"/>
          </p:cNvPicPr>
          <p:nvPr/>
        </p:nvPicPr>
        <p:blipFill>
          <a:blip r:embed="rId4"/>
          <a:stretch>
            <a:fillRect/>
          </a:stretch>
        </p:blipFill>
        <p:spPr>
          <a:xfrm>
            <a:off x="6877455" y="5154665"/>
            <a:ext cx="4754293" cy="1150232"/>
          </a:xfrm>
          <a:prstGeom prst="rect">
            <a:avLst/>
          </a:prstGeom>
        </p:spPr>
      </p:pic>
      <p:sp>
        <p:nvSpPr>
          <p:cNvPr id="6" name="Title 3">
            <a:extLst>
              <a:ext uri="{FF2B5EF4-FFF2-40B4-BE49-F238E27FC236}">
                <a16:creationId xmlns:a16="http://schemas.microsoft.com/office/drawing/2014/main" id="{24E23C2C-588C-0651-2956-C7861614D402}"/>
              </a:ext>
            </a:extLst>
          </p:cNvPr>
          <p:cNvSpPr txBox="1">
            <a:spLocks/>
          </p:cNvSpPr>
          <p:nvPr/>
        </p:nvSpPr>
        <p:spPr>
          <a:xfrm>
            <a:off x="1262779" y="5444218"/>
            <a:ext cx="4833222" cy="742751"/>
          </a:xfrm>
          <a:prstGeom prst="rect">
            <a:avLst/>
          </a:prstGeom>
          <a:ln>
            <a:noFill/>
          </a:ln>
        </p:spPr>
        <p:txBody>
          <a:bodyPr vert="horz" lIns="91440" tIns="180000" rIns="91440" bIns="18000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3600" b="1" dirty="0">
                <a:solidFill>
                  <a:srgbClr val="0000FE"/>
                </a:solidFill>
                <a:latin typeface="Times New Roman" panose="02020603050405020304" pitchFamily="18" charset="0"/>
                <a:ea typeface="Source Sans Pro" panose="020B0503030403020204" pitchFamily="34" charset="0"/>
                <a:cs typeface="Times New Roman" panose="02020603050405020304" pitchFamily="18" charset="0"/>
              </a:rPr>
              <a:t>Department of Energy</a:t>
            </a:r>
          </a:p>
        </p:txBody>
      </p:sp>
    </p:spTree>
    <p:extLst>
      <p:ext uri="{BB962C8B-B14F-4D97-AF65-F5344CB8AC3E}">
        <p14:creationId xmlns:p14="http://schemas.microsoft.com/office/powerpoint/2010/main" val="418432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8D7D1E-1407-4D5B-9C80-E70D99362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5483" y="762552"/>
            <a:ext cx="5919334" cy="5214332"/>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74FD1BE-E333-402D-A2AF-8E2D7570F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5483" y="762552"/>
            <a:ext cx="5919334" cy="5214332"/>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DDE3270-A872-4E10-80BC-B93D6F0E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8088" y="658175"/>
            <a:ext cx="5919334" cy="5214332"/>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3581400" y="1186940"/>
            <a:ext cx="5228230" cy="3131805"/>
          </a:xfrm>
          <a:prstGeom prst="ellipse">
            <a:avLst/>
          </a:prstGeom>
        </p:spPr>
        <p:txBody>
          <a:bodyPr vert="horz" lIns="91440" tIns="45720" rIns="91440" bIns="45720" rtlCol="0">
            <a:normAutofit/>
          </a:bodyPr>
          <a:lstStyle/>
          <a:p>
            <a:r>
              <a:rPr lang="en-US" sz="5400" b="1" dirty="0">
                <a:solidFill>
                  <a:schemeClr val="bg1"/>
                </a:solidFill>
              </a:rPr>
              <a:t>PART I</a:t>
            </a:r>
          </a:p>
        </p:txBody>
      </p:sp>
      <p:sp>
        <p:nvSpPr>
          <p:cNvPr id="3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4763" y="252951"/>
            <a:ext cx="829613" cy="82961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Graphic 212">
            <a:extLst>
              <a:ext uri="{FF2B5EF4-FFF2-40B4-BE49-F238E27FC236}">
                <a16:creationId xmlns:a16="http://schemas.microsoft.com/office/drawing/2014/main" id="{DEF7D4A3-132F-4989-B22B-25948794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4763" y="252951"/>
            <a:ext cx="829613" cy="82961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 name="Freeform: Shape 38">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1" name="Freeform: Shape 40">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3" name="Oval 42">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4957" y="4410821"/>
            <a:ext cx="414409" cy="414409"/>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B94EEEB0-E565-42CB-8299-2454D31F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4957" y="4410821"/>
            <a:ext cx="414409" cy="414409"/>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8" name="Freeform: Shape 4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622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2555631" y="1441938"/>
            <a:ext cx="7080738" cy="3974124"/>
          </a:xfrm>
          <a:prstGeom prst="ellipse">
            <a:avLst/>
          </a:prstGeom>
        </p:spPr>
        <p:txBody>
          <a:bodyPr vert="horz" lIns="91440" tIns="45720" rIns="91440" bIns="45720" rtlCol="0" anchor="ctr">
            <a:normAutofit/>
          </a:bodyPr>
          <a:lstStyle/>
          <a:p>
            <a:r>
              <a:rPr lang="en-US" sz="7200" b="1" dirty="0">
                <a:solidFill>
                  <a:schemeClr val="bg2"/>
                </a:solidFill>
              </a:rPr>
              <a:t>GETTING STARTED</a:t>
            </a:r>
          </a:p>
        </p:txBody>
      </p:sp>
    </p:spTree>
    <p:extLst>
      <p:ext uri="{BB962C8B-B14F-4D97-AF65-F5344CB8AC3E}">
        <p14:creationId xmlns:p14="http://schemas.microsoft.com/office/powerpoint/2010/main" val="12637769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400" b="1" dirty="0">
                <a:solidFill>
                  <a:schemeClr val="tx2"/>
                </a:solidFill>
                <a:latin typeface="Times New Roman" panose="02020603050405020304" pitchFamily="18" charset="0"/>
                <a:cs typeface="Times New Roman" panose="02020603050405020304" pitchFamily="18" charset="0"/>
              </a:rPr>
              <a:t>What is Content Management System?</a:t>
            </a:r>
            <a:endParaRPr lang="en-PH" sz="44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3239BF09-AF6E-F850-F66B-41B4C60ED56C}"/>
              </a:ext>
            </a:extLst>
          </p:cNvPr>
          <p:cNvSpPr txBox="1"/>
          <p:nvPr/>
        </p:nvSpPr>
        <p:spPr>
          <a:xfrm>
            <a:off x="777240" y="1189990"/>
            <a:ext cx="10637520" cy="4419864"/>
          </a:xfrm>
          <a:prstGeom prst="rect">
            <a:avLst/>
          </a:prstGeom>
          <a:noFill/>
        </p:spPr>
        <p:txBody>
          <a:bodyPr wrap="square" rtlCol="0">
            <a:spAutoFit/>
          </a:bodyPr>
          <a:lstStyle/>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A</a:t>
            </a:r>
            <a:r>
              <a:rPr lang="en-US" sz="2400" b="1" dirty="0">
                <a:solidFill>
                  <a:schemeClr val="tx2"/>
                </a:solidFill>
                <a:latin typeface="Source Sans Pro" panose="020B0503030403020204" pitchFamily="34" charset="0"/>
                <a:ea typeface="Source Sans Pro" panose="020B0503030403020204" pitchFamily="34" charset="0"/>
              </a:rPr>
              <a:t> Content Management System (CMS) </a:t>
            </a:r>
            <a:r>
              <a:rPr lang="en-US" sz="2400" dirty="0">
                <a:solidFill>
                  <a:schemeClr val="tx2"/>
                </a:solidFill>
                <a:latin typeface="Source Sans Pro" panose="020B0503030403020204" pitchFamily="34" charset="0"/>
                <a:ea typeface="Source Sans Pro" panose="020B0503030403020204" pitchFamily="34" charset="0"/>
              </a:rPr>
              <a:t>is a software application that enables users to create, edit, collaborate on, publish and store portal content. In essence, every file that is created and stored as part of a website in the form of pages, images, logos or text contents are categorized. Content Management is a system that gives rights to others or a particular section within an organization to manage the portal.</a:t>
            </a:r>
          </a:p>
        </p:txBody>
      </p:sp>
    </p:spTree>
    <p:extLst>
      <p:ext uri="{BB962C8B-B14F-4D97-AF65-F5344CB8AC3E}">
        <p14:creationId xmlns:p14="http://schemas.microsoft.com/office/powerpoint/2010/main" val="334282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400" b="1" dirty="0">
                <a:solidFill>
                  <a:schemeClr val="tx2"/>
                </a:solidFill>
                <a:latin typeface="Times New Roman" panose="02020603050405020304" pitchFamily="18" charset="0"/>
                <a:cs typeface="Times New Roman" panose="02020603050405020304" pitchFamily="18" charset="0"/>
              </a:rPr>
              <a:t>What is a CMS Portal?</a:t>
            </a:r>
            <a:endParaRPr lang="en-PH" sz="44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93B4423-D12F-ADA8-C914-95ABEB7214D5}"/>
              </a:ext>
            </a:extLst>
          </p:cNvPr>
          <p:cNvSpPr txBox="1"/>
          <p:nvPr/>
        </p:nvSpPr>
        <p:spPr>
          <a:xfrm>
            <a:off x="777240" y="1189990"/>
            <a:ext cx="10637520" cy="4419864"/>
          </a:xfrm>
          <a:prstGeom prst="rect">
            <a:avLst/>
          </a:prstGeom>
          <a:noFill/>
        </p:spPr>
        <p:txBody>
          <a:bodyPr wrap="square" rtlCol="0">
            <a:spAutoFit/>
          </a:bodyPr>
          <a:lstStyle/>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Your own requirements and terms</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No coding knowledge is required</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Simplifies the redesigning of the portal contents</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Multiple Access and Collaboration</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Portal Security</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Cost and Time-saving maintenance</a:t>
            </a:r>
          </a:p>
        </p:txBody>
      </p:sp>
    </p:spTree>
    <p:extLst>
      <p:ext uri="{BB962C8B-B14F-4D97-AF65-F5344CB8AC3E}">
        <p14:creationId xmlns:p14="http://schemas.microsoft.com/office/powerpoint/2010/main" val="322744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400" b="1" dirty="0">
                <a:solidFill>
                  <a:schemeClr val="tx2"/>
                </a:solidFill>
                <a:latin typeface="Times New Roman" panose="02020603050405020304" pitchFamily="18" charset="0"/>
                <a:cs typeface="Times New Roman" panose="02020603050405020304" pitchFamily="18" charset="0"/>
              </a:rPr>
              <a:t>How CMS Works</a:t>
            </a:r>
            <a:endParaRPr lang="en-PH" sz="4400" b="1" dirty="0">
              <a:solidFill>
                <a:schemeClr val="tx2"/>
              </a:solidFill>
              <a:latin typeface="Times New Roman" panose="02020603050405020304" pitchFamily="18" charset="0"/>
              <a:cs typeface="Times New Roman" panose="02020603050405020304" pitchFamily="18" charset="0"/>
            </a:endParaRPr>
          </a:p>
        </p:txBody>
      </p:sp>
      <p:pic>
        <p:nvPicPr>
          <p:cNvPr id="30" name="Graphic 29" descr="User with solid fill">
            <a:extLst>
              <a:ext uri="{FF2B5EF4-FFF2-40B4-BE49-F238E27FC236}">
                <a16:creationId xmlns:a16="http://schemas.microsoft.com/office/drawing/2014/main" id="{AEA72282-CFDC-34E0-6C85-068FFCAEF0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720" y="1310668"/>
            <a:ext cx="1587360" cy="1587360"/>
          </a:xfrm>
          <a:prstGeom prst="rect">
            <a:avLst/>
          </a:prstGeom>
        </p:spPr>
      </p:pic>
      <p:sp>
        <p:nvSpPr>
          <p:cNvPr id="31" name="TextBox 30">
            <a:extLst>
              <a:ext uri="{FF2B5EF4-FFF2-40B4-BE49-F238E27FC236}">
                <a16:creationId xmlns:a16="http://schemas.microsoft.com/office/drawing/2014/main" id="{21ADDB51-F55F-66BF-FE15-5FA561A54E5C}"/>
              </a:ext>
            </a:extLst>
          </p:cNvPr>
          <p:cNvSpPr txBox="1"/>
          <p:nvPr/>
        </p:nvSpPr>
        <p:spPr>
          <a:xfrm>
            <a:off x="304200" y="2734548"/>
            <a:ext cx="3252400" cy="646331"/>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Admin / Content Managers</a:t>
            </a:r>
          </a:p>
          <a:p>
            <a:pPr algn="ctr"/>
            <a:r>
              <a:rPr lang="en-US" dirty="0">
                <a:solidFill>
                  <a:schemeClr val="tx2"/>
                </a:solidFill>
                <a:latin typeface="Source Sans Pro" panose="020B0503030403020204" pitchFamily="34" charset="0"/>
                <a:ea typeface="Source Sans Pro" panose="020B0503030403020204" pitchFamily="34" charset="0"/>
              </a:rPr>
              <a:t>Full Rights</a:t>
            </a:r>
          </a:p>
        </p:txBody>
      </p:sp>
      <p:grpSp>
        <p:nvGrpSpPr>
          <p:cNvPr id="32" name="Group 31">
            <a:extLst>
              <a:ext uri="{FF2B5EF4-FFF2-40B4-BE49-F238E27FC236}">
                <a16:creationId xmlns:a16="http://schemas.microsoft.com/office/drawing/2014/main" id="{FB27608D-C8C6-F161-9A98-2EBB29A59A4C}"/>
              </a:ext>
            </a:extLst>
          </p:cNvPr>
          <p:cNvGrpSpPr/>
          <p:nvPr/>
        </p:nvGrpSpPr>
        <p:grpSpPr>
          <a:xfrm>
            <a:off x="0" y="3810890"/>
            <a:ext cx="3556600" cy="2614804"/>
            <a:chOff x="375620" y="3431679"/>
            <a:chExt cx="3556600" cy="2614804"/>
          </a:xfrm>
        </p:grpSpPr>
        <p:pic>
          <p:nvPicPr>
            <p:cNvPr id="33" name="Graphic 32" descr="Users with solid fill">
              <a:extLst>
                <a:ext uri="{FF2B5EF4-FFF2-40B4-BE49-F238E27FC236}">
                  <a16:creationId xmlns:a16="http://schemas.microsoft.com/office/drawing/2014/main" id="{F870120C-F388-BBAE-4D5D-07E45516DA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93200" y="3431679"/>
              <a:ext cx="1921440" cy="1891212"/>
            </a:xfrm>
            <a:prstGeom prst="rect">
              <a:avLst/>
            </a:prstGeom>
          </p:spPr>
        </p:pic>
        <p:sp>
          <p:nvSpPr>
            <p:cNvPr id="34" name="TextBox 33">
              <a:extLst>
                <a:ext uri="{FF2B5EF4-FFF2-40B4-BE49-F238E27FC236}">
                  <a16:creationId xmlns:a16="http://schemas.microsoft.com/office/drawing/2014/main" id="{022E1F4E-7416-F6F4-094C-3400DFE5AD94}"/>
                </a:ext>
              </a:extLst>
            </p:cNvPr>
            <p:cNvSpPr txBox="1"/>
            <p:nvPr/>
          </p:nvSpPr>
          <p:spPr>
            <a:xfrm>
              <a:off x="375620" y="5123153"/>
              <a:ext cx="3556600" cy="923330"/>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Content Publishers/</a:t>
              </a:r>
            </a:p>
            <a:p>
              <a:pPr algn="ctr"/>
              <a:r>
                <a:rPr lang="en-US" b="1" dirty="0">
                  <a:solidFill>
                    <a:schemeClr val="tx2"/>
                  </a:solidFill>
                  <a:latin typeface="Source Sans Pro" panose="020B0503030403020204" pitchFamily="34" charset="0"/>
                  <a:ea typeface="Source Sans Pro" panose="020B0503030403020204" pitchFamily="34" charset="0"/>
                </a:rPr>
                <a:t>Contributors</a:t>
              </a:r>
            </a:p>
            <a:p>
              <a:pPr algn="ctr"/>
              <a:r>
                <a:rPr lang="en-US" dirty="0">
                  <a:solidFill>
                    <a:schemeClr val="tx2"/>
                  </a:solidFill>
                  <a:latin typeface="Source Sans Pro" panose="020B0503030403020204" pitchFamily="34" charset="0"/>
                  <a:ea typeface="Source Sans Pro" panose="020B0503030403020204" pitchFamily="34" charset="0"/>
                </a:rPr>
                <a:t>Limited Rights</a:t>
              </a:r>
            </a:p>
          </p:txBody>
        </p:sp>
      </p:grpSp>
      <p:grpSp>
        <p:nvGrpSpPr>
          <p:cNvPr id="35" name="Group 34">
            <a:extLst>
              <a:ext uri="{FF2B5EF4-FFF2-40B4-BE49-F238E27FC236}">
                <a16:creationId xmlns:a16="http://schemas.microsoft.com/office/drawing/2014/main" id="{E1340941-81EC-BD7C-1A0E-7568EE886580}"/>
              </a:ext>
            </a:extLst>
          </p:cNvPr>
          <p:cNvGrpSpPr/>
          <p:nvPr/>
        </p:nvGrpSpPr>
        <p:grpSpPr>
          <a:xfrm>
            <a:off x="2193660" y="3846459"/>
            <a:ext cx="3556600" cy="2337804"/>
            <a:chOff x="3281380" y="3431680"/>
            <a:chExt cx="3556600" cy="2337804"/>
          </a:xfrm>
        </p:grpSpPr>
        <p:pic>
          <p:nvPicPr>
            <p:cNvPr id="36" name="Graphic 35" descr="Users with solid fill">
              <a:extLst>
                <a:ext uri="{FF2B5EF4-FFF2-40B4-BE49-F238E27FC236}">
                  <a16:creationId xmlns:a16="http://schemas.microsoft.com/office/drawing/2014/main" id="{D04E5A20-C80D-D90E-542A-1EAF094B93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8960" y="3431680"/>
              <a:ext cx="1921440" cy="1891212"/>
            </a:xfrm>
            <a:prstGeom prst="rect">
              <a:avLst/>
            </a:prstGeom>
          </p:spPr>
        </p:pic>
        <p:sp>
          <p:nvSpPr>
            <p:cNvPr id="37" name="TextBox 36">
              <a:extLst>
                <a:ext uri="{FF2B5EF4-FFF2-40B4-BE49-F238E27FC236}">
                  <a16:creationId xmlns:a16="http://schemas.microsoft.com/office/drawing/2014/main" id="{1B4D3FFF-5351-9028-938C-392CE35B72E4}"/>
                </a:ext>
              </a:extLst>
            </p:cNvPr>
            <p:cNvSpPr txBox="1"/>
            <p:nvPr/>
          </p:nvSpPr>
          <p:spPr>
            <a:xfrm>
              <a:off x="3281380" y="5123153"/>
              <a:ext cx="3556600" cy="646331"/>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Editors</a:t>
              </a:r>
            </a:p>
            <a:p>
              <a:pPr algn="ctr"/>
              <a:r>
                <a:rPr lang="en-US" dirty="0">
                  <a:solidFill>
                    <a:schemeClr val="tx2"/>
                  </a:solidFill>
                  <a:latin typeface="Source Sans Pro" panose="020B0503030403020204" pitchFamily="34" charset="0"/>
                  <a:ea typeface="Source Sans Pro" panose="020B0503030403020204" pitchFamily="34" charset="0"/>
                </a:rPr>
                <a:t>Moderate Rights</a:t>
              </a:r>
            </a:p>
          </p:txBody>
        </p:sp>
      </p:grpSp>
      <p:grpSp>
        <p:nvGrpSpPr>
          <p:cNvPr id="38" name="Group 37">
            <a:extLst>
              <a:ext uri="{FF2B5EF4-FFF2-40B4-BE49-F238E27FC236}">
                <a16:creationId xmlns:a16="http://schemas.microsoft.com/office/drawing/2014/main" id="{730BA8D4-FEFC-D231-CEB0-D1EEAD617944}"/>
              </a:ext>
            </a:extLst>
          </p:cNvPr>
          <p:cNvGrpSpPr/>
          <p:nvPr/>
        </p:nvGrpSpPr>
        <p:grpSpPr>
          <a:xfrm>
            <a:off x="4588267" y="3865104"/>
            <a:ext cx="3556600" cy="2340483"/>
            <a:chOff x="5579522" y="3429000"/>
            <a:chExt cx="3556600" cy="2340483"/>
          </a:xfrm>
        </p:grpSpPr>
        <p:pic>
          <p:nvPicPr>
            <p:cNvPr id="39" name="Graphic 38" descr="Users with solid fill">
              <a:extLst>
                <a:ext uri="{FF2B5EF4-FFF2-40B4-BE49-F238E27FC236}">
                  <a16:creationId xmlns:a16="http://schemas.microsoft.com/office/drawing/2014/main" id="{69275F4C-F74D-0B60-3681-4F8C283A3E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97102" y="3429000"/>
              <a:ext cx="1921440" cy="1891212"/>
            </a:xfrm>
            <a:prstGeom prst="rect">
              <a:avLst/>
            </a:prstGeom>
          </p:spPr>
        </p:pic>
        <p:sp>
          <p:nvSpPr>
            <p:cNvPr id="40" name="TextBox 39">
              <a:extLst>
                <a:ext uri="{FF2B5EF4-FFF2-40B4-BE49-F238E27FC236}">
                  <a16:creationId xmlns:a16="http://schemas.microsoft.com/office/drawing/2014/main" id="{34C0B0EC-8ADB-5375-7FBA-C711311023F0}"/>
                </a:ext>
              </a:extLst>
            </p:cNvPr>
            <p:cNvSpPr txBox="1"/>
            <p:nvPr/>
          </p:nvSpPr>
          <p:spPr>
            <a:xfrm>
              <a:off x="5579522" y="5123152"/>
              <a:ext cx="3556600" cy="646331"/>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Approvers</a:t>
              </a:r>
            </a:p>
            <a:p>
              <a:pPr algn="ctr"/>
              <a:r>
                <a:rPr lang="en-US" dirty="0">
                  <a:solidFill>
                    <a:schemeClr val="tx2"/>
                  </a:solidFill>
                  <a:latin typeface="Source Sans Pro" panose="020B0503030403020204" pitchFamily="34" charset="0"/>
                  <a:ea typeface="Source Sans Pro" panose="020B0503030403020204" pitchFamily="34" charset="0"/>
                </a:rPr>
                <a:t>Moderate Rights</a:t>
              </a:r>
            </a:p>
          </p:txBody>
        </p:sp>
      </p:grpSp>
      <p:grpSp>
        <p:nvGrpSpPr>
          <p:cNvPr id="41" name="Group 40">
            <a:extLst>
              <a:ext uri="{FF2B5EF4-FFF2-40B4-BE49-F238E27FC236}">
                <a16:creationId xmlns:a16="http://schemas.microsoft.com/office/drawing/2014/main" id="{0A32A601-BECD-9D48-6A66-BB83621E4563}"/>
              </a:ext>
            </a:extLst>
          </p:cNvPr>
          <p:cNvGrpSpPr/>
          <p:nvPr/>
        </p:nvGrpSpPr>
        <p:grpSpPr>
          <a:xfrm>
            <a:off x="3932270" y="1042702"/>
            <a:ext cx="2433775" cy="2705375"/>
            <a:chOff x="4145899" y="853847"/>
            <a:chExt cx="2433775" cy="2705375"/>
          </a:xfrm>
        </p:grpSpPr>
        <p:pic>
          <p:nvPicPr>
            <p:cNvPr id="42" name="Graphic 41" descr="Web design with solid fill">
              <a:extLst>
                <a:ext uri="{FF2B5EF4-FFF2-40B4-BE49-F238E27FC236}">
                  <a16:creationId xmlns:a16="http://schemas.microsoft.com/office/drawing/2014/main" id="{2BFD042C-33B2-A5CA-80B0-23B917FFCB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45899" y="1125447"/>
              <a:ext cx="2433775" cy="2433775"/>
            </a:xfrm>
            <a:prstGeom prst="rect">
              <a:avLst/>
            </a:prstGeom>
          </p:spPr>
        </p:pic>
        <p:pic>
          <p:nvPicPr>
            <p:cNvPr id="43" name="Picture 2" descr="Liferay - Liferay Digital Experience Platform (DXP)">
              <a:extLst>
                <a:ext uri="{FF2B5EF4-FFF2-40B4-BE49-F238E27FC236}">
                  <a16:creationId xmlns:a16="http://schemas.microsoft.com/office/drawing/2014/main" id="{C5886E6C-5E1B-1B00-80E5-20B97F03A2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8386" y="853847"/>
              <a:ext cx="18288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C22E5CE7-BA74-CD0A-0CC4-271B94829F17}"/>
              </a:ext>
            </a:extLst>
          </p:cNvPr>
          <p:cNvGrpSpPr/>
          <p:nvPr/>
        </p:nvGrpSpPr>
        <p:grpSpPr>
          <a:xfrm>
            <a:off x="6947242" y="1207908"/>
            <a:ext cx="2728080" cy="2540169"/>
            <a:chOff x="8397985" y="1255074"/>
            <a:chExt cx="2728080" cy="2540169"/>
          </a:xfrm>
        </p:grpSpPr>
        <p:pic>
          <p:nvPicPr>
            <p:cNvPr id="45" name="Graphic 44" descr="Web design with solid fill">
              <a:extLst>
                <a:ext uri="{FF2B5EF4-FFF2-40B4-BE49-F238E27FC236}">
                  <a16:creationId xmlns:a16="http://schemas.microsoft.com/office/drawing/2014/main" id="{4BDAEBC7-03F5-6B46-E1E0-41BA686088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97985" y="1361468"/>
              <a:ext cx="2433775" cy="2433775"/>
            </a:xfrm>
            <a:prstGeom prst="rect">
              <a:avLst/>
            </a:prstGeom>
          </p:spPr>
        </p:pic>
        <p:grpSp>
          <p:nvGrpSpPr>
            <p:cNvPr id="46" name="Group 45">
              <a:extLst>
                <a:ext uri="{FF2B5EF4-FFF2-40B4-BE49-F238E27FC236}">
                  <a16:creationId xmlns:a16="http://schemas.microsoft.com/office/drawing/2014/main" id="{C4C74FCA-268A-8032-E29E-D2A6D743A1A8}"/>
                </a:ext>
              </a:extLst>
            </p:cNvPr>
            <p:cNvGrpSpPr/>
            <p:nvPr/>
          </p:nvGrpSpPr>
          <p:grpSpPr>
            <a:xfrm>
              <a:off x="8700473" y="1255074"/>
              <a:ext cx="2425592" cy="460858"/>
              <a:chOff x="9385467" y="1271616"/>
              <a:chExt cx="2425592" cy="460858"/>
            </a:xfrm>
          </p:grpSpPr>
          <p:pic>
            <p:nvPicPr>
              <p:cNvPr id="47" name="Picture 46" descr="Logo&#10;&#10;Description automatically generated">
                <a:extLst>
                  <a:ext uri="{FF2B5EF4-FFF2-40B4-BE49-F238E27FC236}">
                    <a16:creationId xmlns:a16="http://schemas.microsoft.com/office/drawing/2014/main" id="{4BAE08E6-5841-BA14-93CC-837250A51F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85467" y="1271616"/>
                <a:ext cx="458810" cy="460858"/>
              </a:xfrm>
              <a:prstGeom prst="rect">
                <a:avLst/>
              </a:prstGeom>
            </p:spPr>
          </p:pic>
          <p:sp>
            <p:nvSpPr>
              <p:cNvPr id="48" name="TextBox 47">
                <a:extLst>
                  <a:ext uri="{FF2B5EF4-FFF2-40B4-BE49-F238E27FC236}">
                    <a16:creationId xmlns:a16="http://schemas.microsoft.com/office/drawing/2014/main" id="{C4AE80DE-62D3-F31C-E1BE-E7E6763FC316}"/>
                  </a:ext>
                </a:extLst>
              </p:cNvPr>
              <p:cNvSpPr txBox="1"/>
              <p:nvPr/>
            </p:nvSpPr>
            <p:spPr>
              <a:xfrm>
                <a:off x="9614872" y="1317379"/>
                <a:ext cx="2196187" cy="369332"/>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Energy Portal</a:t>
                </a:r>
                <a:endParaRPr lang="en-US" dirty="0">
                  <a:solidFill>
                    <a:schemeClr val="tx2"/>
                  </a:solidFill>
                  <a:latin typeface="Source Sans Pro" panose="020B0503030403020204" pitchFamily="34" charset="0"/>
                  <a:ea typeface="Source Sans Pro" panose="020B0503030403020204" pitchFamily="34" charset="0"/>
                </a:endParaRPr>
              </a:p>
            </p:txBody>
          </p:sp>
        </p:grpSp>
      </p:grpSp>
      <p:grpSp>
        <p:nvGrpSpPr>
          <p:cNvPr id="49" name="Group 48">
            <a:extLst>
              <a:ext uri="{FF2B5EF4-FFF2-40B4-BE49-F238E27FC236}">
                <a16:creationId xmlns:a16="http://schemas.microsoft.com/office/drawing/2014/main" id="{A449A932-F54A-AD58-F712-0704EB06718C}"/>
              </a:ext>
            </a:extLst>
          </p:cNvPr>
          <p:cNvGrpSpPr/>
          <p:nvPr/>
        </p:nvGrpSpPr>
        <p:grpSpPr>
          <a:xfrm>
            <a:off x="9822279" y="1922037"/>
            <a:ext cx="2196187" cy="1456163"/>
            <a:chOff x="9952318" y="2029730"/>
            <a:chExt cx="2196187" cy="1456163"/>
          </a:xfrm>
        </p:grpSpPr>
        <p:pic>
          <p:nvPicPr>
            <p:cNvPr id="50" name="Graphic 49" descr="Target Audience with solid fill">
              <a:extLst>
                <a:ext uri="{FF2B5EF4-FFF2-40B4-BE49-F238E27FC236}">
                  <a16:creationId xmlns:a16="http://schemas.microsoft.com/office/drawing/2014/main" id="{39542748-4DBB-E61C-0F55-D6A81EB3860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36544" y="2029730"/>
              <a:ext cx="1227736" cy="1227736"/>
            </a:xfrm>
            <a:prstGeom prst="rect">
              <a:avLst/>
            </a:prstGeom>
          </p:spPr>
        </p:pic>
        <p:sp>
          <p:nvSpPr>
            <p:cNvPr id="51" name="TextBox 50">
              <a:extLst>
                <a:ext uri="{FF2B5EF4-FFF2-40B4-BE49-F238E27FC236}">
                  <a16:creationId xmlns:a16="http://schemas.microsoft.com/office/drawing/2014/main" id="{B957F8FE-13D9-4489-A28B-F3F2089BC384}"/>
                </a:ext>
              </a:extLst>
            </p:cNvPr>
            <p:cNvSpPr txBox="1"/>
            <p:nvPr/>
          </p:nvSpPr>
          <p:spPr>
            <a:xfrm>
              <a:off x="9952318" y="3116561"/>
              <a:ext cx="2196187" cy="369332"/>
            </a:xfrm>
            <a:prstGeom prst="rect">
              <a:avLst/>
            </a:prstGeom>
            <a:noFill/>
          </p:spPr>
          <p:txBody>
            <a:bodyPr wrap="square" rtlCol="0">
              <a:spAutoFit/>
            </a:bodyPr>
            <a:lstStyle/>
            <a:p>
              <a:pPr algn="ctr"/>
              <a:r>
                <a:rPr lang="en-US" b="1" dirty="0">
                  <a:solidFill>
                    <a:schemeClr val="tx2"/>
                  </a:solidFill>
                  <a:latin typeface="Source Sans Pro" panose="020B0503030403020204" pitchFamily="34" charset="0"/>
                  <a:ea typeface="Source Sans Pro" panose="020B0503030403020204" pitchFamily="34" charset="0"/>
                </a:rPr>
                <a:t>Site Visitors</a:t>
              </a:r>
              <a:endParaRPr lang="en-US" dirty="0">
                <a:solidFill>
                  <a:schemeClr val="tx2"/>
                </a:solidFill>
                <a:latin typeface="Source Sans Pro" panose="020B0503030403020204" pitchFamily="34" charset="0"/>
                <a:ea typeface="Source Sans Pro" panose="020B0503030403020204" pitchFamily="34" charset="0"/>
              </a:endParaRPr>
            </a:p>
          </p:txBody>
        </p:sp>
      </p:grpSp>
      <p:cxnSp>
        <p:nvCxnSpPr>
          <p:cNvPr id="52" name="Straight Arrow Connector 51">
            <a:extLst>
              <a:ext uri="{FF2B5EF4-FFF2-40B4-BE49-F238E27FC236}">
                <a16:creationId xmlns:a16="http://schemas.microsoft.com/office/drawing/2014/main" id="{CD76AAA3-D466-7985-51F3-4E570EE2B23B}"/>
              </a:ext>
            </a:extLst>
          </p:cNvPr>
          <p:cNvCxnSpPr>
            <a:cxnSpLocks/>
            <a:stCxn id="30" idx="3"/>
            <a:endCxn id="42" idx="1"/>
          </p:cNvCxnSpPr>
          <p:nvPr/>
        </p:nvCxnSpPr>
        <p:spPr>
          <a:xfrm>
            <a:off x="2724080" y="2104348"/>
            <a:ext cx="1208190" cy="426842"/>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A579943-8BFD-AA79-E108-CF485E728244}"/>
              </a:ext>
            </a:extLst>
          </p:cNvPr>
          <p:cNvCxnSpPr>
            <a:cxnSpLocks/>
            <a:stCxn id="33" idx="0"/>
          </p:cNvCxnSpPr>
          <p:nvPr/>
        </p:nvCxnSpPr>
        <p:spPr>
          <a:xfrm flipV="1">
            <a:off x="1778300" y="3230080"/>
            <a:ext cx="2117348" cy="580810"/>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461AFD3-5E0C-A707-6DAC-CC1E6EC46C88}"/>
              </a:ext>
            </a:extLst>
          </p:cNvPr>
          <p:cNvCxnSpPr>
            <a:cxnSpLocks/>
            <a:stCxn id="36" idx="0"/>
          </p:cNvCxnSpPr>
          <p:nvPr/>
        </p:nvCxnSpPr>
        <p:spPr>
          <a:xfrm flipV="1">
            <a:off x="3971960" y="3378200"/>
            <a:ext cx="921030" cy="468259"/>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59A8E99-0569-8088-967F-F06329923964}"/>
              </a:ext>
            </a:extLst>
          </p:cNvPr>
          <p:cNvCxnSpPr>
            <a:cxnSpLocks/>
            <a:endCxn id="39" idx="0"/>
          </p:cNvCxnSpPr>
          <p:nvPr/>
        </p:nvCxnSpPr>
        <p:spPr>
          <a:xfrm>
            <a:off x="5304671" y="3435093"/>
            <a:ext cx="1061896" cy="430011"/>
          </a:xfrm>
          <a:prstGeom prst="straightConnector1">
            <a:avLst/>
          </a:prstGeom>
          <a:ln w="57150">
            <a:solidFill>
              <a:schemeClr val="tx2">
                <a:lumMod val="40000"/>
                <a:lumOff val="6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0AEE26D-C8E7-3A39-43A5-BA4D79D179C3}"/>
              </a:ext>
            </a:extLst>
          </p:cNvPr>
          <p:cNvCxnSpPr>
            <a:cxnSpLocks/>
            <a:stCxn id="42" idx="3"/>
            <a:endCxn id="45" idx="1"/>
          </p:cNvCxnSpPr>
          <p:nvPr/>
        </p:nvCxnSpPr>
        <p:spPr>
          <a:xfrm>
            <a:off x="6366045" y="2531190"/>
            <a:ext cx="581197" cy="0"/>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7D0714A-9D81-498B-8EB5-54E55FD33BA8}"/>
              </a:ext>
            </a:extLst>
          </p:cNvPr>
          <p:cNvCxnSpPr>
            <a:cxnSpLocks/>
            <a:stCxn id="50" idx="1"/>
            <a:endCxn id="45" idx="3"/>
          </p:cNvCxnSpPr>
          <p:nvPr/>
        </p:nvCxnSpPr>
        <p:spPr>
          <a:xfrm flipH="1" flipV="1">
            <a:off x="9381017" y="2531190"/>
            <a:ext cx="925488" cy="4715"/>
          </a:xfrm>
          <a:prstGeom prst="straightConnector1">
            <a:avLst/>
          </a:prstGeom>
          <a:ln w="57150">
            <a:solidFill>
              <a:schemeClr val="tx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780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2555631" y="1441938"/>
            <a:ext cx="7080738" cy="3974124"/>
          </a:xfrm>
          <a:prstGeom prst="ellipse">
            <a:avLst/>
          </a:prstGeom>
        </p:spPr>
        <p:txBody>
          <a:bodyPr vert="horz" lIns="91440" tIns="45720" rIns="91440" bIns="45720" rtlCol="0" anchor="ctr">
            <a:normAutofit/>
          </a:bodyPr>
          <a:lstStyle/>
          <a:p>
            <a:r>
              <a:rPr lang="en-US" sz="7200" b="1" dirty="0">
                <a:solidFill>
                  <a:schemeClr val="bg2"/>
                </a:solidFill>
              </a:rPr>
              <a:t>ENERGY PORTAL</a:t>
            </a:r>
          </a:p>
        </p:txBody>
      </p:sp>
    </p:spTree>
    <p:extLst>
      <p:ext uri="{BB962C8B-B14F-4D97-AF65-F5344CB8AC3E}">
        <p14:creationId xmlns:p14="http://schemas.microsoft.com/office/powerpoint/2010/main" val="408940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Main Menu</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41EDD2DE-A302-3C3B-C48E-4E16015D48F7}"/>
              </a:ext>
            </a:extLst>
          </p:cNvPr>
          <p:cNvPicPr>
            <a:picLocks noChangeAspect="1"/>
          </p:cNvPicPr>
          <p:nvPr/>
        </p:nvPicPr>
        <p:blipFill>
          <a:blip r:embed="rId4"/>
          <a:stretch>
            <a:fillRect/>
          </a:stretch>
        </p:blipFill>
        <p:spPr>
          <a:xfrm>
            <a:off x="1230366" y="1165648"/>
            <a:ext cx="8929634" cy="5205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9520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Auxiliary Menu</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AA6F948-BDF4-F364-27FE-B6C2AAF473C4}"/>
              </a:ext>
            </a:extLst>
          </p:cNvPr>
          <p:cNvPicPr>
            <a:picLocks noChangeAspect="1"/>
          </p:cNvPicPr>
          <p:nvPr/>
        </p:nvPicPr>
        <p:blipFill>
          <a:blip r:embed="rId4"/>
          <a:stretch>
            <a:fillRect/>
          </a:stretch>
        </p:blipFill>
        <p:spPr>
          <a:xfrm>
            <a:off x="1220356" y="1061476"/>
            <a:ext cx="8939644" cy="5294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611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Banner or Featured Photos/Videos</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B8FBA09-D481-2C02-BFD9-5F2087E58EC6}"/>
              </a:ext>
            </a:extLst>
          </p:cNvPr>
          <p:cNvPicPr>
            <a:picLocks noChangeAspect="1"/>
          </p:cNvPicPr>
          <p:nvPr/>
        </p:nvPicPr>
        <p:blipFill>
          <a:blip r:embed="rId4"/>
          <a:stretch>
            <a:fillRect/>
          </a:stretch>
        </p:blipFill>
        <p:spPr>
          <a:xfrm>
            <a:off x="1274298" y="1111168"/>
            <a:ext cx="8885702" cy="5191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0708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What’s New</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3C9CBA1-5B22-3A31-261D-8EAA3B345264}"/>
              </a:ext>
            </a:extLst>
          </p:cNvPr>
          <p:cNvPicPr>
            <a:picLocks noChangeAspect="1"/>
          </p:cNvPicPr>
          <p:nvPr/>
        </p:nvPicPr>
        <p:blipFill rotWithShape="1">
          <a:blip r:embed="rId4"/>
          <a:srcRect b="3753"/>
          <a:stretch/>
        </p:blipFill>
        <p:spPr>
          <a:xfrm>
            <a:off x="1247019" y="1092771"/>
            <a:ext cx="8998562" cy="5122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7499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144000"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T</a:t>
            </a:r>
            <a:r>
              <a:rPr lang="en-PH" sz="3600" b="1" dirty="0">
                <a:solidFill>
                  <a:schemeClr val="tx2"/>
                </a:solidFill>
                <a:latin typeface="Times New Roman" panose="02020603050405020304" pitchFamily="18" charset="0"/>
                <a:cs typeface="Times New Roman" panose="02020603050405020304" pitchFamily="18" charset="0"/>
              </a:rPr>
              <a:t>raining Schedule – Day 1 (June 24, 2024)</a:t>
            </a:r>
          </a:p>
        </p:txBody>
      </p:sp>
      <p:pic>
        <p:nvPicPr>
          <p:cNvPr id="4" name="Picture 3">
            <a:extLst>
              <a:ext uri="{FF2B5EF4-FFF2-40B4-BE49-F238E27FC236}">
                <a16:creationId xmlns:a16="http://schemas.microsoft.com/office/drawing/2014/main" id="{EF6C9D85-4E2A-BA92-FACF-5F80E5015A4A}"/>
              </a:ext>
            </a:extLst>
          </p:cNvPr>
          <p:cNvPicPr>
            <a:picLocks noChangeAspect="1"/>
          </p:cNvPicPr>
          <p:nvPr/>
        </p:nvPicPr>
        <p:blipFill>
          <a:blip r:embed="rId3"/>
          <a:stretch>
            <a:fillRect/>
          </a:stretch>
        </p:blipFill>
        <p:spPr>
          <a:xfrm>
            <a:off x="1143603" y="1232222"/>
            <a:ext cx="9696450" cy="4648200"/>
          </a:xfrm>
          <a:prstGeom prst="rect">
            <a:avLst/>
          </a:prstGeom>
        </p:spPr>
      </p:pic>
    </p:spTree>
    <p:extLst>
      <p:ext uri="{BB962C8B-B14F-4D97-AF65-F5344CB8AC3E}">
        <p14:creationId xmlns:p14="http://schemas.microsoft.com/office/powerpoint/2010/main" val="29518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Online Services</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6FB5012-0221-6A76-AA5B-5D1CDEE5605C}"/>
              </a:ext>
            </a:extLst>
          </p:cNvPr>
          <p:cNvPicPr>
            <a:picLocks noChangeAspect="1"/>
          </p:cNvPicPr>
          <p:nvPr/>
        </p:nvPicPr>
        <p:blipFill>
          <a:blip r:embed="rId4"/>
          <a:stretch>
            <a:fillRect/>
          </a:stretch>
        </p:blipFill>
        <p:spPr>
          <a:xfrm>
            <a:off x="1226917" y="1083383"/>
            <a:ext cx="9351444" cy="5178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4302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General DOE Services</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42805F-AEA5-8BF1-691F-84C4AFF5EEE3}"/>
              </a:ext>
            </a:extLst>
          </p:cNvPr>
          <p:cNvPicPr>
            <a:picLocks noChangeAspect="1"/>
          </p:cNvPicPr>
          <p:nvPr/>
        </p:nvPicPr>
        <p:blipFill>
          <a:blip r:embed="rId4"/>
          <a:stretch>
            <a:fillRect/>
          </a:stretch>
        </p:blipFill>
        <p:spPr>
          <a:xfrm>
            <a:off x="1088020" y="968878"/>
            <a:ext cx="9553344" cy="53508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330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Internal Services</a:t>
            </a:r>
            <a:endParaRPr lang="en-PH" sz="4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709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Featured Contents or Featured Articles</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282E536-BAF3-3E3F-F1E8-2F293A0E0249}"/>
              </a:ext>
            </a:extLst>
          </p:cNvPr>
          <p:cNvPicPr>
            <a:picLocks noChangeAspect="1"/>
          </p:cNvPicPr>
          <p:nvPr/>
        </p:nvPicPr>
        <p:blipFill>
          <a:blip r:embed="rId4"/>
          <a:stretch>
            <a:fillRect/>
          </a:stretch>
        </p:blipFill>
        <p:spPr>
          <a:xfrm>
            <a:off x="1103611" y="1188798"/>
            <a:ext cx="9276408" cy="5061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51756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Quick Links</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CBF5B3A-AE39-863E-A796-0A3E1C59D0AC}"/>
              </a:ext>
            </a:extLst>
          </p:cNvPr>
          <p:cNvPicPr>
            <a:picLocks noChangeAspect="1"/>
          </p:cNvPicPr>
          <p:nvPr/>
        </p:nvPicPr>
        <p:blipFill>
          <a:blip r:embed="rId4"/>
          <a:stretch>
            <a:fillRect/>
          </a:stretch>
        </p:blipFill>
        <p:spPr>
          <a:xfrm>
            <a:off x="999234" y="1307938"/>
            <a:ext cx="9662084" cy="49308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2185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dirty="0">
                <a:solidFill>
                  <a:schemeClr val="tx2"/>
                </a:solidFill>
                <a:latin typeface="Times New Roman" panose="02020603050405020304" pitchFamily="18" charset="0"/>
                <a:cs typeface="Times New Roman" panose="02020603050405020304" pitchFamily="18" charset="0"/>
              </a:rPr>
              <a:t>Bureaus and Field Offices Portals</a:t>
            </a:r>
            <a:endParaRPr lang="en-PH" sz="4800" dirty="0">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D26DDD9-FC09-83D8-8A27-69F027A90017}"/>
              </a:ext>
            </a:extLst>
          </p:cNvPr>
          <p:cNvPicPr>
            <a:picLocks noChangeAspect="1"/>
          </p:cNvPicPr>
          <p:nvPr/>
        </p:nvPicPr>
        <p:blipFill>
          <a:blip r:embed="rId4"/>
          <a:stretch>
            <a:fillRect/>
          </a:stretch>
        </p:blipFill>
        <p:spPr>
          <a:xfrm>
            <a:off x="1130794" y="1220587"/>
            <a:ext cx="9474664" cy="4925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2967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2555631" y="1441938"/>
            <a:ext cx="7080738" cy="3974124"/>
          </a:xfrm>
          <a:prstGeom prst="ellipse">
            <a:avLst/>
          </a:prstGeom>
        </p:spPr>
        <p:txBody>
          <a:bodyPr vert="horz" lIns="91440" tIns="45720" rIns="91440" bIns="45720" rtlCol="0" anchor="ctr">
            <a:normAutofit/>
          </a:bodyPr>
          <a:lstStyle/>
          <a:p>
            <a:r>
              <a:rPr lang="en-US" sz="7200" b="1" dirty="0">
                <a:solidFill>
                  <a:schemeClr val="bg2"/>
                </a:solidFill>
              </a:rPr>
              <a:t>LIFERAY DXP</a:t>
            </a:r>
          </a:p>
        </p:txBody>
      </p:sp>
    </p:spTree>
    <p:extLst>
      <p:ext uri="{BB962C8B-B14F-4D97-AF65-F5344CB8AC3E}">
        <p14:creationId xmlns:p14="http://schemas.microsoft.com/office/powerpoint/2010/main" val="29624291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b="1" dirty="0">
                <a:solidFill>
                  <a:schemeClr val="tx2"/>
                </a:solidFill>
                <a:latin typeface="Times New Roman" panose="02020603050405020304" pitchFamily="18" charset="0"/>
                <a:cs typeface="Times New Roman" panose="02020603050405020304" pitchFamily="18" charset="0"/>
              </a:rPr>
              <a:t>Liferay DXP</a:t>
            </a:r>
            <a:endParaRPr lang="en-PH" sz="48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CC510BE-5AB7-043B-7A5B-1EDA90B7FC4E}"/>
              </a:ext>
            </a:extLst>
          </p:cNvPr>
          <p:cNvSpPr txBox="1"/>
          <p:nvPr/>
        </p:nvSpPr>
        <p:spPr>
          <a:xfrm>
            <a:off x="777240" y="1385933"/>
            <a:ext cx="10637520" cy="1696042"/>
          </a:xfrm>
          <a:prstGeom prst="rect">
            <a:avLst/>
          </a:prstGeom>
          <a:noFill/>
        </p:spPr>
        <p:txBody>
          <a:bodyPr wrap="square" rtlCol="0">
            <a:spAutoFit/>
          </a:bodyPr>
          <a:lstStyle/>
          <a:p>
            <a:pPr>
              <a:lnSpc>
                <a:spcPct val="150000"/>
              </a:lnSpc>
            </a:pPr>
            <a:r>
              <a:rPr lang="en-US" sz="2400" dirty="0">
                <a:solidFill>
                  <a:schemeClr val="tx2"/>
                </a:solidFill>
                <a:latin typeface="Source Sans Pro" panose="020B0503030403020204" pitchFamily="34" charset="0"/>
                <a:ea typeface="Source Sans Pro" panose="020B0503030403020204" pitchFamily="34" charset="0"/>
              </a:rPr>
              <a:t>Liferay DXP is a powerful and enterprise-ready platform for building and deploying web applications and content. With Liferay Objects, you can build and deliver applications and content without having to write code or deploy modules.</a:t>
            </a:r>
          </a:p>
        </p:txBody>
      </p:sp>
      <p:pic>
        <p:nvPicPr>
          <p:cNvPr id="8" name="Picture 7">
            <a:extLst>
              <a:ext uri="{FF2B5EF4-FFF2-40B4-BE49-F238E27FC236}">
                <a16:creationId xmlns:a16="http://schemas.microsoft.com/office/drawing/2014/main" id="{2B26A8AA-16EF-86BF-B7E1-0B4A24D1F3B5}"/>
              </a:ext>
            </a:extLst>
          </p:cNvPr>
          <p:cNvPicPr>
            <a:picLocks noChangeAspect="1"/>
          </p:cNvPicPr>
          <p:nvPr/>
        </p:nvPicPr>
        <p:blipFill>
          <a:blip r:embed="rId4"/>
          <a:stretch>
            <a:fillRect/>
          </a:stretch>
        </p:blipFill>
        <p:spPr>
          <a:xfrm>
            <a:off x="2627452" y="3220675"/>
            <a:ext cx="6481823" cy="2916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21509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2555631" y="1441938"/>
            <a:ext cx="7080738" cy="3974124"/>
          </a:xfrm>
          <a:prstGeom prst="ellipse">
            <a:avLst/>
          </a:prstGeom>
        </p:spPr>
        <p:txBody>
          <a:bodyPr vert="horz" lIns="91440" tIns="45720" rIns="91440" bIns="45720" rtlCol="0" anchor="ctr">
            <a:normAutofit/>
          </a:bodyPr>
          <a:lstStyle/>
          <a:p>
            <a:r>
              <a:rPr lang="en-US" sz="7200" b="1" dirty="0">
                <a:solidFill>
                  <a:schemeClr val="bg2"/>
                </a:solidFill>
              </a:rPr>
              <a:t>End-User Account</a:t>
            </a:r>
          </a:p>
        </p:txBody>
      </p:sp>
    </p:spTree>
    <p:extLst>
      <p:ext uri="{BB962C8B-B14F-4D97-AF65-F5344CB8AC3E}">
        <p14:creationId xmlns:p14="http://schemas.microsoft.com/office/powerpoint/2010/main" val="30707169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4800" b="1" dirty="0">
                <a:solidFill>
                  <a:schemeClr val="tx2"/>
                </a:solidFill>
                <a:latin typeface="Times New Roman" panose="02020603050405020304" pitchFamily="18" charset="0"/>
                <a:cs typeface="Times New Roman" panose="02020603050405020304" pitchFamily="18" charset="0"/>
              </a:rPr>
              <a:t>End-User Account</a:t>
            </a:r>
            <a:endParaRPr lang="en-PH" sz="48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0E30665-3784-3607-E961-89427F81C93C}"/>
              </a:ext>
            </a:extLst>
          </p:cNvPr>
          <p:cNvSpPr txBox="1"/>
          <p:nvPr/>
        </p:nvSpPr>
        <p:spPr>
          <a:xfrm>
            <a:off x="777240" y="1189990"/>
            <a:ext cx="10637520" cy="5158528"/>
          </a:xfrm>
          <a:prstGeom prst="rect">
            <a:avLst/>
          </a:prstGeom>
          <a:noFill/>
        </p:spPr>
        <p:txBody>
          <a:bodyPr wrap="square" rtlCol="0">
            <a:spAutoFit/>
          </a:bodyPr>
          <a:lstStyle/>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The End-User account is created by the Portal Administrator who has full permissions to modify every facet of a DOE Portal instance. </a:t>
            </a:r>
          </a:p>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The End-User has three roles. The Portal Content Creator, Portal Content Reviewer and Portal Content Approver.</a:t>
            </a:r>
          </a:p>
          <a:p>
            <a:pPr>
              <a:lnSpc>
                <a:spcPct val="200000"/>
              </a:lnSpc>
            </a:pPr>
            <a:r>
              <a:rPr lang="en-US" sz="2400" b="1" dirty="0">
                <a:solidFill>
                  <a:schemeClr val="tx2"/>
                </a:solidFill>
                <a:latin typeface="Source Sans Pro" panose="020B0503030403020204" pitchFamily="34" charset="0"/>
                <a:ea typeface="Source Sans Pro" panose="020B0503030403020204" pitchFamily="34" charset="0"/>
              </a:rPr>
              <a:t>Portal Content Creator</a:t>
            </a:r>
            <a:r>
              <a:rPr lang="en-US" sz="2400" dirty="0">
                <a:solidFill>
                  <a:schemeClr val="tx2"/>
                </a:solidFill>
                <a:latin typeface="Source Sans Pro" panose="020B0503030403020204" pitchFamily="34" charset="0"/>
                <a:ea typeface="Source Sans Pro" panose="020B0503030403020204" pitchFamily="34" charset="0"/>
              </a:rPr>
              <a:t> can only create, modify and submit contents for approval. While the </a:t>
            </a:r>
            <a:r>
              <a:rPr lang="en-US" sz="2400" b="1" dirty="0">
                <a:solidFill>
                  <a:schemeClr val="tx2"/>
                </a:solidFill>
                <a:latin typeface="Source Sans Pro" panose="020B0503030403020204" pitchFamily="34" charset="0"/>
                <a:ea typeface="Source Sans Pro" panose="020B0503030403020204" pitchFamily="34" charset="0"/>
              </a:rPr>
              <a:t>Portal Content Review and Approver </a:t>
            </a:r>
            <a:r>
              <a:rPr lang="en-US" sz="2400" dirty="0">
                <a:solidFill>
                  <a:schemeClr val="tx2"/>
                </a:solidFill>
                <a:latin typeface="Source Sans Pro" panose="020B0503030403020204" pitchFamily="34" charset="0"/>
                <a:ea typeface="Source Sans Pro" panose="020B0503030403020204" pitchFamily="34" charset="0"/>
              </a:rPr>
              <a:t>can update and approve the submitted content for approval.</a:t>
            </a:r>
          </a:p>
        </p:txBody>
      </p:sp>
    </p:spTree>
    <p:extLst>
      <p:ext uri="{BB962C8B-B14F-4D97-AF65-F5344CB8AC3E}">
        <p14:creationId xmlns:p14="http://schemas.microsoft.com/office/powerpoint/2010/main" val="379777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11024086"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T</a:t>
            </a:r>
            <a:r>
              <a:rPr lang="en-PH" sz="3600" b="1" dirty="0">
                <a:solidFill>
                  <a:schemeClr val="tx2"/>
                </a:solidFill>
                <a:latin typeface="Times New Roman" panose="02020603050405020304" pitchFamily="18" charset="0"/>
                <a:cs typeface="Times New Roman" panose="02020603050405020304" pitchFamily="18" charset="0"/>
              </a:rPr>
              <a:t>raining Schedule – Day 2 to Day 5 (June 25-28, 2024)</a:t>
            </a:r>
          </a:p>
        </p:txBody>
      </p:sp>
      <p:pic>
        <p:nvPicPr>
          <p:cNvPr id="3" name="Picture 2">
            <a:extLst>
              <a:ext uri="{FF2B5EF4-FFF2-40B4-BE49-F238E27FC236}">
                <a16:creationId xmlns:a16="http://schemas.microsoft.com/office/drawing/2014/main" id="{7661FE30-0BD0-8C19-04F6-EE6E86DBC214}"/>
              </a:ext>
            </a:extLst>
          </p:cNvPr>
          <p:cNvPicPr>
            <a:picLocks noChangeAspect="1"/>
          </p:cNvPicPr>
          <p:nvPr/>
        </p:nvPicPr>
        <p:blipFill>
          <a:blip r:embed="rId3"/>
          <a:stretch>
            <a:fillRect/>
          </a:stretch>
        </p:blipFill>
        <p:spPr>
          <a:xfrm>
            <a:off x="1276350" y="1819275"/>
            <a:ext cx="9639300" cy="3219450"/>
          </a:xfrm>
          <a:prstGeom prst="rect">
            <a:avLst/>
          </a:prstGeom>
        </p:spPr>
      </p:pic>
    </p:spTree>
    <p:extLst>
      <p:ext uri="{BB962C8B-B14F-4D97-AF65-F5344CB8AC3E}">
        <p14:creationId xmlns:p14="http://schemas.microsoft.com/office/powerpoint/2010/main" val="3775515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8D7D1E-1407-4D5B-9C80-E70D99362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5483" y="762552"/>
            <a:ext cx="5919334" cy="5214332"/>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74FD1BE-E333-402D-A2AF-8E2D7570F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15483" y="762552"/>
            <a:ext cx="5919334" cy="5214332"/>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DDE3270-A872-4E10-80BC-B93D6F0E3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8088" y="658175"/>
            <a:ext cx="5919334" cy="5214332"/>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3581400" y="1186940"/>
            <a:ext cx="5228230" cy="3131805"/>
          </a:xfrm>
          <a:prstGeom prst="ellipse">
            <a:avLst/>
          </a:prstGeom>
        </p:spPr>
        <p:txBody>
          <a:bodyPr vert="horz" lIns="91440" tIns="45720" rIns="91440" bIns="45720" rtlCol="0">
            <a:normAutofit/>
          </a:bodyPr>
          <a:lstStyle/>
          <a:p>
            <a:r>
              <a:rPr lang="en-US" sz="5400" b="1" dirty="0">
                <a:solidFill>
                  <a:schemeClr val="bg1"/>
                </a:solidFill>
              </a:rPr>
              <a:t>PART II</a:t>
            </a:r>
          </a:p>
        </p:txBody>
      </p:sp>
      <p:sp>
        <p:nvSpPr>
          <p:cNvPr id="35" name="Graphic 212">
            <a:extLst>
              <a:ext uri="{FF2B5EF4-FFF2-40B4-BE49-F238E27FC236}">
                <a16:creationId xmlns:a16="http://schemas.microsoft.com/office/drawing/2014/main" id="{4FB204DF-284E-45F6-A017-79A4DF57B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4763" y="252951"/>
            <a:ext cx="829613" cy="82961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Graphic 212">
            <a:extLst>
              <a:ext uri="{FF2B5EF4-FFF2-40B4-BE49-F238E27FC236}">
                <a16:creationId xmlns:a16="http://schemas.microsoft.com/office/drawing/2014/main" id="{DEF7D4A3-132F-4989-B22B-25948794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4763" y="252951"/>
            <a:ext cx="829613" cy="82961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9" name="Freeform: Shape 38">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1" name="Freeform: Shape 40">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43" name="Oval 42">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4957" y="4410821"/>
            <a:ext cx="414409" cy="414409"/>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Oval 44">
            <a:extLst>
              <a:ext uri="{FF2B5EF4-FFF2-40B4-BE49-F238E27FC236}">
                <a16:creationId xmlns:a16="http://schemas.microsoft.com/office/drawing/2014/main" id="{B94EEEB0-E565-42CB-8299-2454D31F0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4957" y="4410821"/>
            <a:ext cx="414409" cy="414409"/>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8" name="Freeform: Shape 4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4362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2555631" y="1441938"/>
            <a:ext cx="7080738" cy="3974124"/>
          </a:xfrm>
          <a:prstGeom prst="ellipse">
            <a:avLst/>
          </a:prstGeom>
        </p:spPr>
        <p:txBody>
          <a:bodyPr vert="horz" lIns="91440" tIns="45720" rIns="91440" bIns="45720" rtlCol="0" anchor="ctr">
            <a:normAutofit fontScale="90000"/>
          </a:bodyPr>
          <a:lstStyle/>
          <a:p>
            <a:r>
              <a:rPr lang="en-US" sz="7200" b="1" dirty="0">
                <a:solidFill>
                  <a:schemeClr val="bg2"/>
                </a:solidFill>
              </a:rPr>
              <a:t>Portal Content Creator</a:t>
            </a:r>
          </a:p>
        </p:txBody>
      </p:sp>
    </p:spTree>
    <p:extLst>
      <p:ext uri="{BB962C8B-B14F-4D97-AF65-F5344CB8AC3E}">
        <p14:creationId xmlns:p14="http://schemas.microsoft.com/office/powerpoint/2010/main" val="20334985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Accessing Liferay</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12967BC-20F7-FC9C-746D-19D7AE9F3AB2}"/>
              </a:ext>
            </a:extLst>
          </p:cNvPr>
          <p:cNvSpPr txBox="1"/>
          <p:nvPr/>
        </p:nvSpPr>
        <p:spPr>
          <a:xfrm>
            <a:off x="777240" y="1189990"/>
            <a:ext cx="10637520" cy="5158528"/>
          </a:xfrm>
          <a:prstGeom prst="rect">
            <a:avLst/>
          </a:prstGeom>
          <a:noFill/>
        </p:spPr>
        <p:txBody>
          <a:bodyPr wrap="square" rtlCol="0">
            <a:spAutoFit/>
          </a:bodyPr>
          <a:lstStyle/>
          <a:p>
            <a:pPr marL="457200" indent="-457200">
              <a:lnSpc>
                <a:spcPct val="200000"/>
              </a:lnSpc>
              <a:buFont typeface="+mj-lt"/>
              <a:buAutoNum type="arabicPeriod"/>
            </a:pPr>
            <a:r>
              <a:rPr lang="en-US" sz="2400" b="1" dirty="0">
                <a:solidFill>
                  <a:schemeClr val="tx2"/>
                </a:solidFill>
                <a:latin typeface="Source Sans Pro" panose="020B0503030403020204" pitchFamily="34" charset="0"/>
                <a:ea typeface="Source Sans Pro" panose="020B0503030403020204" pitchFamily="34" charset="0"/>
              </a:rPr>
              <a:t>Open a browser to </a:t>
            </a:r>
            <a:r>
              <a:rPr lang="en-US" sz="2400" b="1" dirty="0">
                <a:solidFill>
                  <a:schemeClr val="tx2"/>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https://staging-cms2.doe.gov.ph</a:t>
            </a: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r>
              <a:rPr lang="en-US" sz="2400" b="1" dirty="0">
                <a:solidFill>
                  <a:schemeClr val="tx2"/>
                </a:solidFill>
                <a:latin typeface="Source Sans Pro" panose="020B0503030403020204" pitchFamily="34" charset="0"/>
                <a:ea typeface="Source Sans Pro" panose="020B0503030403020204" pitchFamily="34" charset="0"/>
              </a:rPr>
              <a:t>Click the Sign In link</a:t>
            </a: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endParaRPr lang="en-US" sz="2400" b="1" dirty="0">
              <a:solidFill>
                <a:schemeClr val="tx2"/>
              </a:solidFill>
              <a:latin typeface="Source Sans Pro" panose="020B0503030403020204" pitchFamily="34" charset="0"/>
              <a:ea typeface="Source Sans Pro" panose="020B0503030403020204" pitchFamily="34" charset="0"/>
            </a:endParaRPr>
          </a:p>
          <a:p>
            <a:pPr marL="457200" indent="-457200">
              <a:lnSpc>
                <a:spcPct val="200000"/>
              </a:lnSpc>
              <a:buFont typeface="+mj-lt"/>
              <a:buAutoNum type="arabicPeriod"/>
            </a:pPr>
            <a:r>
              <a:rPr lang="en-US" sz="2400" b="1" dirty="0">
                <a:solidFill>
                  <a:schemeClr val="tx2"/>
                </a:solidFill>
                <a:latin typeface="Source Sans Pro" panose="020B0503030403020204" pitchFamily="34" charset="0"/>
                <a:ea typeface="Source Sans Pro" panose="020B0503030403020204" pitchFamily="34" charset="0"/>
              </a:rPr>
              <a:t>Enter the provided credentials to login.</a:t>
            </a:r>
          </a:p>
        </p:txBody>
      </p:sp>
      <p:pic>
        <p:nvPicPr>
          <p:cNvPr id="8" name="Picture 7">
            <a:extLst>
              <a:ext uri="{FF2B5EF4-FFF2-40B4-BE49-F238E27FC236}">
                <a16:creationId xmlns:a16="http://schemas.microsoft.com/office/drawing/2014/main" id="{E318971F-9CB3-3A26-9C4B-A9B209535AF4}"/>
              </a:ext>
            </a:extLst>
          </p:cNvPr>
          <p:cNvPicPr>
            <a:picLocks noChangeAspect="1"/>
          </p:cNvPicPr>
          <p:nvPr/>
        </p:nvPicPr>
        <p:blipFill>
          <a:blip r:embed="rId5"/>
          <a:stretch>
            <a:fillRect/>
          </a:stretch>
        </p:blipFill>
        <p:spPr>
          <a:xfrm>
            <a:off x="1619620" y="2781159"/>
            <a:ext cx="8540380" cy="2699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1272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Select a Portal to Manage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Click the chocolate icon.</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14" name="Picture 13" descr="A screenshot of a computer&#10;&#10;Description automatically generated">
            <a:extLst>
              <a:ext uri="{FF2B5EF4-FFF2-40B4-BE49-F238E27FC236}">
                <a16:creationId xmlns:a16="http://schemas.microsoft.com/office/drawing/2014/main" id="{9AE53F02-1389-074F-796A-82A42D8D5A90}"/>
              </a:ext>
            </a:extLst>
          </p:cNvPr>
          <p:cNvPicPr>
            <a:picLocks noChangeAspect="1"/>
          </p:cNvPicPr>
          <p:nvPr/>
        </p:nvPicPr>
        <p:blipFill>
          <a:blip r:embed="rId4"/>
          <a:stretch>
            <a:fillRect/>
          </a:stretch>
        </p:blipFill>
        <p:spPr>
          <a:xfrm>
            <a:off x="1878514" y="1752623"/>
            <a:ext cx="8809070" cy="4523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53894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Select a Portal to Manage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the site you want to manage.</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white background with black dots&#10;&#10;Description automatically generated">
            <a:extLst>
              <a:ext uri="{FF2B5EF4-FFF2-40B4-BE49-F238E27FC236}">
                <a16:creationId xmlns:a16="http://schemas.microsoft.com/office/drawing/2014/main" id="{27B92037-027C-56C7-B4C1-7F48AC070163}"/>
              </a:ext>
            </a:extLst>
          </p:cNvPr>
          <p:cNvPicPr>
            <a:picLocks noChangeAspect="1"/>
          </p:cNvPicPr>
          <p:nvPr/>
        </p:nvPicPr>
        <p:blipFill>
          <a:blip r:embed="rId4"/>
          <a:stretch>
            <a:fillRect/>
          </a:stretch>
        </p:blipFill>
        <p:spPr>
          <a:xfrm>
            <a:off x="581058" y="2158678"/>
            <a:ext cx="11029884" cy="2540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257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Banner</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Go to </a:t>
            </a:r>
            <a:r>
              <a:rPr lang="en-US" sz="2400" b="1" dirty="0">
                <a:solidFill>
                  <a:schemeClr val="tx2"/>
                </a:solidFill>
                <a:latin typeface="Source Sans Pro" panose="020B0503030403020204" pitchFamily="34" charset="0"/>
                <a:ea typeface="Source Sans Pro" panose="020B0503030403020204" pitchFamily="34" charset="0"/>
              </a:rPr>
              <a:t>Content &amp; Data </a:t>
            </a:r>
            <a:r>
              <a:rPr lang="en-US" sz="2400" dirty="0">
                <a:solidFill>
                  <a:schemeClr val="tx2"/>
                </a:solidFill>
                <a:latin typeface="Source Sans Pro" panose="020B0503030403020204" pitchFamily="34" charset="0"/>
                <a:ea typeface="Source Sans Pro" panose="020B0503030403020204" pitchFamily="34" charset="0"/>
              </a:rPr>
              <a:t>&gt; </a:t>
            </a:r>
            <a:r>
              <a:rPr lang="en-US" sz="2400" b="1" dirty="0">
                <a:solidFill>
                  <a:schemeClr val="tx2"/>
                </a:solidFill>
                <a:latin typeface="Source Sans Pro" panose="020B0503030403020204" pitchFamily="34" charset="0"/>
                <a:ea typeface="Source Sans Pro" panose="020B0503030403020204" pitchFamily="34" charset="0"/>
              </a:rPr>
              <a:t>Web Content </a:t>
            </a:r>
            <a:r>
              <a:rPr lang="en-US" sz="2400" dirty="0">
                <a:solidFill>
                  <a:schemeClr val="tx2"/>
                </a:solidFill>
                <a:latin typeface="Source Sans Pro" panose="020B0503030403020204" pitchFamily="34" charset="0"/>
                <a:ea typeface="Source Sans Pro" panose="020B0503030403020204" pitchFamily="34" charset="0"/>
              </a:rPr>
              <a:t>and </a:t>
            </a:r>
            <a:r>
              <a:rPr lang="en-US" sz="2400" b="1" dirty="0">
                <a:solidFill>
                  <a:schemeClr val="tx2"/>
                </a:solidFill>
                <a:latin typeface="Source Sans Pro" panose="020B0503030403020204" pitchFamily="34" charset="0"/>
                <a:ea typeface="Source Sans Pro" panose="020B0503030403020204" pitchFamily="34" charset="0"/>
              </a:rPr>
              <a:t>Featured Photos</a:t>
            </a:r>
            <a:r>
              <a:rPr lang="en-US" sz="2400" dirty="0">
                <a:solidFill>
                  <a:schemeClr val="tx2"/>
                </a:solidFill>
                <a:latin typeface="Source Sans Pro" panose="020B0503030403020204" pitchFamily="34" charset="0"/>
                <a:ea typeface="Source Sans Pro" panose="020B0503030403020204" pitchFamily="34" charset="0"/>
              </a:rPr>
              <a:t> Folder.</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13" name="Picture 12" descr="A screenshot of a computer&#10;&#10;Description automatically generated">
            <a:extLst>
              <a:ext uri="{FF2B5EF4-FFF2-40B4-BE49-F238E27FC236}">
                <a16:creationId xmlns:a16="http://schemas.microsoft.com/office/drawing/2014/main" id="{4CDB71D0-23D3-F054-1C41-EAAE173A9D60}"/>
              </a:ext>
            </a:extLst>
          </p:cNvPr>
          <p:cNvPicPr>
            <a:picLocks noChangeAspect="1"/>
          </p:cNvPicPr>
          <p:nvPr/>
        </p:nvPicPr>
        <p:blipFill>
          <a:blip r:embed="rId4"/>
          <a:stretch>
            <a:fillRect/>
          </a:stretch>
        </p:blipFill>
        <p:spPr>
          <a:xfrm>
            <a:off x="1579228" y="2033476"/>
            <a:ext cx="8825199" cy="4148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4695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Banner</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 button (click More if not on the initial list) and Select </a:t>
            </a:r>
            <a:r>
              <a:rPr lang="en-US" sz="2400" b="1" dirty="0">
                <a:solidFill>
                  <a:schemeClr val="tx2"/>
                </a:solidFill>
                <a:latin typeface="Source Sans Pro" panose="020B0503030403020204" pitchFamily="34" charset="0"/>
                <a:ea typeface="Source Sans Pro" panose="020B0503030403020204" pitchFamily="34" charset="0"/>
              </a:rPr>
              <a:t>Link to Featured Photo</a:t>
            </a:r>
            <a:r>
              <a:rPr lang="en-US" sz="2400" dirty="0">
                <a:solidFill>
                  <a:schemeClr val="tx2"/>
                </a:solidFill>
                <a:latin typeface="Source Sans Pro" panose="020B0503030403020204" pitchFamily="34" charset="0"/>
                <a:ea typeface="Source Sans Pro" panose="020B0503030403020204" pitchFamily="34" charset="0"/>
              </a:rPr>
              <a:t>, and fill-up the required fields.</a:t>
            </a:r>
          </a:p>
        </p:txBody>
      </p:sp>
      <p:pic>
        <p:nvPicPr>
          <p:cNvPr id="7" name="Picture 6">
            <a:extLst>
              <a:ext uri="{FF2B5EF4-FFF2-40B4-BE49-F238E27FC236}">
                <a16:creationId xmlns:a16="http://schemas.microsoft.com/office/drawing/2014/main" id="{A7DB3CE7-BF7E-CA48-4E53-F5A90B15495F}"/>
              </a:ext>
            </a:extLst>
          </p:cNvPr>
          <p:cNvPicPr>
            <a:picLocks noChangeAspect="1"/>
          </p:cNvPicPr>
          <p:nvPr/>
        </p:nvPicPr>
        <p:blipFill>
          <a:blip r:embed="rId4"/>
          <a:stretch>
            <a:fillRect/>
          </a:stretch>
        </p:blipFill>
        <p:spPr>
          <a:xfrm>
            <a:off x="580663" y="2242099"/>
            <a:ext cx="11030673" cy="3221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4303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Banner</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 button (click More if not on the initial list) and Select </a:t>
            </a:r>
            <a:r>
              <a:rPr lang="en-US" sz="2400" b="1" dirty="0">
                <a:solidFill>
                  <a:schemeClr val="tx2"/>
                </a:solidFill>
                <a:latin typeface="Source Sans Pro" panose="020B0503030403020204" pitchFamily="34" charset="0"/>
                <a:ea typeface="Source Sans Pro" panose="020B0503030403020204" pitchFamily="34" charset="0"/>
              </a:rPr>
              <a:t>Link to Featured Photo</a:t>
            </a:r>
            <a:r>
              <a:rPr lang="en-US" sz="2400" dirty="0">
                <a:solidFill>
                  <a:schemeClr val="tx2"/>
                </a:solidFill>
                <a:latin typeface="Source Sans Pro" panose="020B0503030403020204" pitchFamily="34" charset="0"/>
                <a:ea typeface="Source Sans Pro" panose="020B0503030403020204" pitchFamily="34" charset="0"/>
              </a:rPr>
              <a:t>, and fill-up the required fields.</a:t>
            </a:r>
          </a:p>
        </p:txBody>
      </p:sp>
      <p:pic>
        <p:nvPicPr>
          <p:cNvPr id="4" name="Picture 3">
            <a:extLst>
              <a:ext uri="{FF2B5EF4-FFF2-40B4-BE49-F238E27FC236}">
                <a16:creationId xmlns:a16="http://schemas.microsoft.com/office/drawing/2014/main" id="{649EA508-9741-2A53-616B-2AC7C80E4E95}"/>
              </a:ext>
            </a:extLst>
          </p:cNvPr>
          <p:cNvPicPr>
            <a:picLocks noChangeAspect="1"/>
          </p:cNvPicPr>
          <p:nvPr/>
        </p:nvPicPr>
        <p:blipFill>
          <a:blip r:embed="rId4"/>
          <a:stretch>
            <a:fillRect/>
          </a:stretch>
        </p:blipFill>
        <p:spPr>
          <a:xfrm>
            <a:off x="777240" y="2242099"/>
            <a:ext cx="10687584" cy="2925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1006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Banner</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 button (click More if not on the initial list) and Select </a:t>
            </a:r>
            <a:r>
              <a:rPr lang="en-US" sz="2400" b="1" dirty="0">
                <a:solidFill>
                  <a:schemeClr val="tx2"/>
                </a:solidFill>
                <a:latin typeface="Source Sans Pro" panose="020B0503030403020204" pitchFamily="34" charset="0"/>
                <a:ea typeface="Source Sans Pro" panose="020B0503030403020204" pitchFamily="34" charset="0"/>
              </a:rPr>
              <a:t>Link to Featured Photo</a:t>
            </a:r>
            <a:r>
              <a:rPr lang="en-US" sz="2400" dirty="0">
                <a:solidFill>
                  <a:schemeClr val="tx2"/>
                </a:solidFill>
                <a:latin typeface="Source Sans Pro" panose="020B0503030403020204" pitchFamily="34" charset="0"/>
                <a:ea typeface="Source Sans Pro" panose="020B0503030403020204" pitchFamily="34" charset="0"/>
              </a:rPr>
              <a:t>, and fill-up the required fields.</a:t>
            </a:r>
          </a:p>
        </p:txBody>
      </p:sp>
      <p:pic>
        <p:nvPicPr>
          <p:cNvPr id="2" name="Picture 1" descr="A screenshot of a computer&#10;&#10;Description automatically generated">
            <a:extLst>
              <a:ext uri="{FF2B5EF4-FFF2-40B4-BE49-F238E27FC236}">
                <a16:creationId xmlns:a16="http://schemas.microsoft.com/office/drawing/2014/main" id="{75220C29-0D7D-C7B1-CE46-B6ACB335CF83}"/>
              </a:ext>
            </a:extLst>
          </p:cNvPr>
          <p:cNvPicPr>
            <a:picLocks noChangeAspect="1"/>
          </p:cNvPicPr>
          <p:nvPr/>
        </p:nvPicPr>
        <p:blipFill>
          <a:blip r:embed="rId4"/>
          <a:stretch>
            <a:fillRect/>
          </a:stretch>
        </p:blipFill>
        <p:spPr>
          <a:xfrm>
            <a:off x="1386490" y="2158868"/>
            <a:ext cx="8773510" cy="4114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79383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Banner</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Click </a:t>
            </a:r>
            <a:r>
              <a:rPr lang="en-US" sz="2400" b="1" dirty="0">
                <a:solidFill>
                  <a:schemeClr val="tx2"/>
                </a:solidFill>
                <a:latin typeface="Source Sans Pro" panose="020B0503030403020204" pitchFamily="34" charset="0"/>
                <a:ea typeface="Source Sans Pro" panose="020B0503030403020204" pitchFamily="34" charset="0"/>
              </a:rPr>
              <a:t>Submit for Workflow</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8" name="Picture 7" descr="A screenshot of a computer&#10;&#10;Description automatically generated">
            <a:extLst>
              <a:ext uri="{FF2B5EF4-FFF2-40B4-BE49-F238E27FC236}">
                <a16:creationId xmlns:a16="http://schemas.microsoft.com/office/drawing/2014/main" id="{E485814D-7D56-923B-3066-C4F87E968CC0}"/>
              </a:ext>
            </a:extLst>
          </p:cNvPr>
          <p:cNvPicPr>
            <a:picLocks noChangeAspect="1"/>
          </p:cNvPicPr>
          <p:nvPr/>
        </p:nvPicPr>
        <p:blipFill>
          <a:blip r:embed="rId4"/>
          <a:stretch>
            <a:fillRect/>
          </a:stretch>
        </p:blipFill>
        <p:spPr>
          <a:xfrm>
            <a:off x="1415970" y="1872767"/>
            <a:ext cx="9360060" cy="412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75838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144000" cy="1548648"/>
          </a:xfrm>
        </p:spPr>
        <p:txBody>
          <a:bodyPr>
            <a:normAutofit/>
          </a:bodyPr>
          <a:lstStyle/>
          <a:p>
            <a:pPr algn="l"/>
            <a:r>
              <a:rPr lang="en-PH" sz="4800" b="1" dirty="0">
                <a:solidFill>
                  <a:schemeClr val="tx2"/>
                </a:solidFill>
                <a:latin typeface="Times New Roman" panose="02020603050405020304" pitchFamily="18" charset="0"/>
                <a:cs typeface="Times New Roman" panose="02020603050405020304" pitchFamily="18" charset="0"/>
              </a:rPr>
              <a:t>Agenda</a:t>
            </a:r>
          </a:p>
        </p:txBody>
      </p:sp>
      <p:sp>
        <p:nvSpPr>
          <p:cNvPr id="2" name="TextBox 1">
            <a:extLst>
              <a:ext uri="{FF2B5EF4-FFF2-40B4-BE49-F238E27FC236}">
                <a16:creationId xmlns:a16="http://schemas.microsoft.com/office/drawing/2014/main" id="{AFF5F4F0-473A-3E08-EAEE-CAC418280217}"/>
              </a:ext>
            </a:extLst>
          </p:cNvPr>
          <p:cNvSpPr txBox="1"/>
          <p:nvPr/>
        </p:nvSpPr>
        <p:spPr>
          <a:xfrm>
            <a:off x="466532" y="1237162"/>
            <a:ext cx="11273246" cy="3912033"/>
          </a:xfrm>
          <a:prstGeom prst="rect">
            <a:avLst/>
          </a:prstGeom>
          <a:noFill/>
        </p:spPr>
        <p:txBody>
          <a:bodyPr wrap="square" numCol="1" rtlCol="0">
            <a:spAutoFit/>
          </a:bodyPr>
          <a:lstStyle/>
          <a:p>
            <a:pPr marL="285750" indent="-285750">
              <a:lnSpc>
                <a:spcPct val="15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Overview of the DOE Parent and Child Portals</a:t>
            </a:r>
          </a:p>
          <a:p>
            <a:pPr marL="285750" indent="-285750">
              <a:lnSpc>
                <a:spcPct val="15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Getting Started with Liferay Content Management System (CMS) platform</a:t>
            </a:r>
          </a:p>
          <a:p>
            <a:pPr marL="285750" indent="-285750">
              <a:lnSpc>
                <a:spcPct val="15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Discuss the different features of the Liferay (DOE CMS) Platform</a:t>
            </a:r>
          </a:p>
          <a:p>
            <a:pPr marL="285750" indent="-285750">
              <a:lnSpc>
                <a:spcPct val="150000"/>
              </a:lnSpc>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Create and Submit our content in CMS to Reflect in the Portal</a:t>
            </a:r>
          </a:p>
          <a:p>
            <a:pPr marL="285750" indent="-285750">
              <a:lnSpc>
                <a:spcPct val="150000"/>
              </a:lnSpc>
              <a:buFont typeface="Arial" panose="020B0604020202020204" pitchFamily="34" charset="0"/>
              <a:buChar char="•"/>
            </a:pPr>
            <a:r>
              <a:rPr lang="en-US" sz="2400" b="1" dirty="0">
                <a:solidFill>
                  <a:schemeClr val="tx2"/>
                </a:solidFill>
                <a:latin typeface="Source Sans Pro" panose="020B0503030403020204" pitchFamily="34" charset="0"/>
                <a:ea typeface="Source Sans Pro" panose="020B0503030403020204" pitchFamily="34" charset="0"/>
              </a:rPr>
              <a:t>Navigate the system!</a:t>
            </a:r>
          </a:p>
          <a:p>
            <a:pPr>
              <a:lnSpc>
                <a:spcPct val="150000"/>
              </a:lnSpc>
            </a:pPr>
            <a:r>
              <a:rPr lang="en-US" sz="2400" b="1" dirty="0">
                <a:solidFill>
                  <a:schemeClr val="tx2"/>
                </a:solidFill>
                <a:latin typeface="Source Sans Pro" panose="020B0503030403020204" pitchFamily="34" charset="0"/>
                <a:ea typeface="Source Sans Pro" panose="020B0503030403020204" pitchFamily="34" charset="0"/>
              </a:rPr>
              <a:t>System Link: </a:t>
            </a:r>
            <a:r>
              <a:rPr lang="en-US" sz="2400" b="1" dirty="0">
                <a:solidFill>
                  <a:schemeClr val="tx2"/>
                </a:solidFill>
                <a:latin typeface="Source Sans Pro" panose="020B0503030403020204" pitchFamily="34" charset="0"/>
                <a:ea typeface="Source Sans Pro" panose="020B0503030403020204" pitchFamily="34" charset="0"/>
                <a:hlinkClick r:id="rId3"/>
              </a:rPr>
              <a:t>https://staging.doe.gov.ph</a:t>
            </a:r>
            <a:r>
              <a:rPr lang="en-US" sz="2400" b="1" dirty="0">
                <a:solidFill>
                  <a:schemeClr val="tx2"/>
                </a:solidFill>
                <a:latin typeface="Source Sans Pro" panose="020B0503030403020204" pitchFamily="34" charset="0"/>
                <a:ea typeface="Source Sans Pro" panose="020B0503030403020204" pitchFamily="34" charset="0"/>
              </a:rPr>
              <a:t> </a:t>
            </a:r>
          </a:p>
          <a:p>
            <a:pPr>
              <a:lnSpc>
                <a:spcPct val="150000"/>
              </a:lnSpc>
            </a:pPr>
            <a:r>
              <a:rPr lang="en-US" sz="2400" b="1" dirty="0">
                <a:solidFill>
                  <a:schemeClr val="tx2"/>
                </a:solidFill>
                <a:latin typeface="Source Sans Pro" panose="020B0503030403020204" pitchFamily="34" charset="0"/>
                <a:ea typeface="Source Sans Pro" panose="020B0503030403020204" pitchFamily="34" charset="0"/>
              </a:rPr>
              <a:t>CMS Link: </a:t>
            </a:r>
            <a:r>
              <a:rPr lang="en-US" sz="2400" b="1" dirty="0">
                <a:solidFill>
                  <a:schemeClr val="tx2"/>
                </a:solidFill>
                <a:latin typeface="Source Sans Pro" panose="020B0503030403020204" pitchFamily="34" charset="0"/>
                <a:ea typeface="Source Sans Pro" panose="020B0503030403020204" pitchFamily="34" charset="0"/>
                <a:hlinkClick r:id="rId4"/>
              </a:rPr>
              <a:t>https://staging-cms2.doe.gov.ph/</a:t>
            </a:r>
            <a:endParaRPr lang="en-US" sz="2400" b="1" dirty="0">
              <a:solidFill>
                <a:schemeClr val="tx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5193479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Go to </a:t>
            </a:r>
            <a:r>
              <a:rPr lang="en-US" sz="2400" b="1" dirty="0">
                <a:solidFill>
                  <a:schemeClr val="tx2"/>
                </a:solidFill>
                <a:latin typeface="Source Sans Pro" panose="020B0503030403020204" pitchFamily="34" charset="0"/>
                <a:ea typeface="Source Sans Pro" panose="020B0503030403020204" pitchFamily="34" charset="0"/>
              </a:rPr>
              <a:t>Content &amp; Data </a:t>
            </a:r>
            <a:r>
              <a:rPr lang="en-US" sz="2400" dirty="0">
                <a:solidFill>
                  <a:schemeClr val="tx2"/>
                </a:solidFill>
                <a:latin typeface="Source Sans Pro" panose="020B0503030403020204" pitchFamily="34" charset="0"/>
                <a:ea typeface="Source Sans Pro" panose="020B0503030403020204" pitchFamily="34" charset="0"/>
              </a:rPr>
              <a:t>&gt; </a:t>
            </a:r>
            <a:r>
              <a:rPr lang="en-US" sz="2400" b="1" dirty="0">
                <a:solidFill>
                  <a:schemeClr val="tx2"/>
                </a:solidFill>
                <a:latin typeface="Source Sans Pro" panose="020B0503030403020204" pitchFamily="34" charset="0"/>
                <a:ea typeface="Source Sans Pro" panose="020B0503030403020204" pitchFamily="34" charset="0"/>
              </a:rPr>
              <a:t>Web Content </a:t>
            </a:r>
            <a:r>
              <a:rPr lang="en-US" sz="2400" dirty="0">
                <a:solidFill>
                  <a:schemeClr val="tx2"/>
                </a:solidFill>
                <a:latin typeface="Source Sans Pro" panose="020B0503030403020204" pitchFamily="34" charset="0"/>
                <a:ea typeface="Source Sans Pro" panose="020B0503030403020204" pitchFamily="34" charset="0"/>
              </a:rPr>
              <a:t>and Select </a:t>
            </a:r>
            <a:r>
              <a:rPr lang="en-US" sz="2400" b="1" dirty="0">
                <a:solidFill>
                  <a:schemeClr val="tx2"/>
                </a:solidFill>
                <a:latin typeface="Source Sans Pro" panose="020B0503030403020204" pitchFamily="34" charset="0"/>
                <a:ea typeface="Source Sans Pro" panose="020B0503030403020204" pitchFamily="34" charset="0"/>
              </a:rPr>
              <a:t>Articles</a:t>
            </a:r>
            <a:r>
              <a:rPr lang="en-US" sz="2400" dirty="0">
                <a:solidFill>
                  <a:schemeClr val="tx2"/>
                </a:solidFill>
                <a:latin typeface="Source Sans Pro" panose="020B0503030403020204" pitchFamily="34" charset="0"/>
                <a:ea typeface="Source Sans Pro" panose="020B0503030403020204" pitchFamily="34" charset="0"/>
              </a:rPr>
              <a:t> Folder.</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D04BE39-829F-BC7C-DCDD-909C528A865E}"/>
              </a:ext>
            </a:extLst>
          </p:cNvPr>
          <p:cNvPicPr>
            <a:picLocks noChangeAspect="1"/>
          </p:cNvPicPr>
          <p:nvPr/>
        </p:nvPicPr>
        <p:blipFill>
          <a:blip r:embed="rId4"/>
          <a:stretch>
            <a:fillRect/>
          </a:stretch>
        </p:blipFill>
        <p:spPr>
          <a:xfrm>
            <a:off x="1504416" y="1872767"/>
            <a:ext cx="9183168" cy="4307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4504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 button and Select </a:t>
            </a:r>
            <a:r>
              <a:rPr lang="en-US" sz="2400" b="1" dirty="0">
                <a:solidFill>
                  <a:schemeClr val="tx2"/>
                </a:solidFill>
                <a:latin typeface="Source Sans Pro" panose="020B0503030403020204" pitchFamily="34" charset="0"/>
                <a:ea typeface="Source Sans Pro" panose="020B0503030403020204" pitchFamily="34" charset="0"/>
              </a:rPr>
              <a:t>Article</a:t>
            </a:r>
            <a:r>
              <a:rPr lang="en-US" sz="2400" dirty="0">
                <a:solidFill>
                  <a:schemeClr val="tx2"/>
                </a:solidFill>
                <a:latin typeface="Source Sans Pro" panose="020B0503030403020204" pitchFamily="34" charset="0"/>
                <a:ea typeface="Source Sans Pro" panose="020B0503030403020204" pitchFamily="34" charset="0"/>
              </a:rPr>
              <a:t>.</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E6549FEB-3DBD-4173-15AA-72520585950F}"/>
              </a:ext>
            </a:extLst>
          </p:cNvPr>
          <p:cNvPicPr>
            <a:picLocks noChangeAspect="1"/>
          </p:cNvPicPr>
          <p:nvPr/>
        </p:nvPicPr>
        <p:blipFill>
          <a:blip r:embed="rId4"/>
          <a:stretch>
            <a:fillRect/>
          </a:stretch>
        </p:blipFill>
        <p:spPr>
          <a:xfrm>
            <a:off x="1476834" y="1818145"/>
            <a:ext cx="9461242" cy="4441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085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3748461" cy="3046988"/>
          </a:xfrm>
          <a:prstGeom prst="rect">
            <a:avLst/>
          </a:prstGeom>
          <a:noFill/>
        </p:spPr>
        <p:txBody>
          <a:bodyPr wrap="square" numCol="1"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Provide the ff. fields:</a:t>
            </a:r>
          </a:p>
          <a:p>
            <a:r>
              <a:rPr lang="en-US" sz="2400" dirty="0">
                <a:solidFill>
                  <a:schemeClr val="tx2"/>
                </a:solidFill>
                <a:latin typeface="Source Sans Pro" panose="020B0503030403020204" pitchFamily="34" charset="0"/>
                <a:ea typeface="Source Sans Pro" panose="020B0503030403020204" pitchFamily="34" charset="0"/>
              </a:rPr>
              <a:t>- Content Name</a:t>
            </a:r>
          </a:p>
          <a:p>
            <a:r>
              <a:rPr lang="en-US" sz="2400" dirty="0">
                <a:solidFill>
                  <a:schemeClr val="tx2"/>
                </a:solidFill>
                <a:latin typeface="Source Sans Pro" panose="020B0503030403020204" pitchFamily="34" charset="0"/>
                <a:ea typeface="Source Sans Pro" panose="020B0503030403020204" pitchFamily="34" charset="0"/>
              </a:rPr>
              <a:t>- Article Title</a:t>
            </a:r>
          </a:p>
          <a:p>
            <a:r>
              <a:rPr lang="en-US" sz="2400" dirty="0">
                <a:solidFill>
                  <a:schemeClr val="tx2"/>
                </a:solidFill>
                <a:latin typeface="Source Sans Pro" panose="020B0503030403020204" pitchFamily="34" charset="0"/>
                <a:ea typeface="Source Sans Pro" panose="020B0503030403020204" pitchFamily="34" charset="0"/>
              </a:rPr>
              <a:t>- Excerpt (if applicable)</a:t>
            </a:r>
          </a:p>
          <a:p>
            <a:r>
              <a:rPr lang="en-US" sz="2400" dirty="0">
                <a:solidFill>
                  <a:schemeClr val="tx2"/>
                </a:solidFill>
                <a:latin typeface="Source Sans Pro" panose="020B0503030403020204" pitchFamily="34" charset="0"/>
                <a:ea typeface="Source Sans Pro" panose="020B0503030403020204" pitchFamily="34" charset="0"/>
              </a:rPr>
              <a:t>- Cover Photo (if applicable)</a:t>
            </a:r>
          </a:p>
          <a:p>
            <a:r>
              <a:rPr lang="en-US" sz="2400" dirty="0">
                <a:solidFill>
                  <a:schemeClr val="tx2"/>
                </a:solidFill>
                <a:latin typeface="Source Sans Pro" panose="020B0503030403020204" pitchFamily="34" charset="0"/>
                <a:ea typeface="Source Sans Pro" panose="020B0503030403020204" pitchFamily="34" charset="0"/>
              </a:rPr>
              <a:t>- Content</a:t>
            </a:r>
          </a:p>
          <a:p>
            <a:r>
              <a:rPr lang="en-US" sz="2400" dirty="0">
                <a:solidFill>
                  <a:schemeClr val="tx2"/>
                </a:solidFill>
                <a:latin typeface="Source Sans Pro" panose="020B0503030403020204" pitchFamily="34" charset="0"/>
                <a:ea typeface="Source Sans Pro" panose="020B0503030403020204" pitchFamily="34" charset="0"/>
              </a:rPr>
              <a:t>- Attachment (if applicable)</a:t>
            </a:r>
          </a:p>
          <a:p>
            <a:r>
              <a:rPr lang="en-US" sz="2400" dirty="0">
                <a:solidFill>
                  <a:schemeClr val="tx2"/>
                </a:solidFill>
                <a:latin typeface="Source Sans Pro" panose="020B0503030403020204" pitchFamily="34" charset="0"/>
                <a:ea typeface="Source Sans Pro" panose="020B0503030403020204" pitchFamily="34" charset="0"/>
              </a:rPr>
              <a:t>- Credits (if applicable)</a:t>
            </a:r>
          </a:p>
        </p:txBody>
      </p:sp>
      <p:pic>
        <p:nvPicPr>
          <p:cNvPr id="2" name="Picture 1" descr="A screenshot of a computer&#10;&#10;Description automatically generated">
            <a:extLst>
              <a:ext uri="{FF2B5EF4-FFF2-40B4-BE49-F238E27FC236}">
                <a16:creationId xmlns:a16="http://schemas.microsoft.com/office/drawing/2014/main" id="{FB2526B4-7D05-06D8-0D58-70B4E28A704F}"/>
              </a:ext>
            </a:extLst>
          </p:cNvPr>
          <p:cNvPicPr>
            <a:picLocks noChangeAspect="1"/>
          </p:cNvPicPr>
          <p:nvPr/>
        </p:nvPicPr>
        <p:blipFill>
          <a:blip r:embed="rId4"/>
          <a:stretch>
            <a:fillRect/>
          </a:stretch>
        </p:blipFill>
        <p:spPr>
          <a:xfrm>
            <a:off x="4609667" y="1548648"/>
            <a:ext cx="7190022" cy="3879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8481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3829484" cy="3046988"/>
          </a:xfrm>
          <a:prstGeom prst="rect">
            <a:avLst/>
          </a:prstGeom>
          <a:noFill/>
        </p:spPr>
        <p:txBody>
          <a:bodyPr wrap="square" numCol="1"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Provide the ff. fields:</a:t>
            </a:r>
          </a:p>
          <a:p>
            <a:r>
              <a:rPr lang="en-US" sz="2400" dirty="0">
                <a:solidFill>
                  <a:schemeClr val="tx2"/>
                </a:solidFill>
                <a:latin typeface="Source Sans Pro" panose="020B0503030403020204" pitchFamily="34" charset="0"/>
                <a:ea typeface="Source Sans Pro" panose="020B0503030403020204" pitchFamily="34" charset="0"/>
              </a:rPr>
              <a:t>- Content Name</a:t>
            </a:r>
          </a:p>
          <a:p>
            <a:r>
              <a:rPr lang="en-US" sz="2400" dirty="0">
                <a:solidFill>
                  <a:schemeClr val="tx2"/>
                </a:solidFill>
                <a:latin typeface="Source Sans Pro" panose="020B0503030403020204" pitchFamily="34" charset="0"/>
                <a:ea typeface="Source Sans Pro" panose="020B0503030403020204" pitchFamily="34" charset="0"/>
              </a:rPr>
              <a:t>- Article Title</a:t>
            </a:r>
          </a:p>
          <a:p>
            <a:r>
              <a:rPr lang="en-US" sz="2400" dirty="0">
                <a:solidFill>
                  <a:schemeClr val="tx2"/>
                </a:solidFill>
                <a:latin typeface="Source Sans Pro" panose="020B0503030403020204" pitchFamily="34" charset="0"/>
                <a:ea typeface="Source Sans Pro" panose="020B0503030403020204" pitchFamily="34" charset="0"/>
              </a:rPr>
              <a:t>- Excerpt (if applicable)</a:t>
            </a:r>
          </a:p>
          <a:p>
            <a:r>
              <a:rPr lang="en-US" sz="2400" dirty="0">
                <a:solidFill>
                  <a:schemeClr val="tx2"/>
                </a:solidFill>
                <a:latin typeface="Source Sans Pro" panose="020B0503030403020204" pitchFamily="34" charset="0"/>
                <a:ea typeface="Source Sans Pro" panose="020B0503030403020204" pitchFamily="34" charset="0"/>
              </a:rPr>
              <a:t>- Cover Photo (if applicable)</a:t>
            </a:r>
          </a:p>
          <a:p>
            <a:r>
              <a:rPr lang="en-US" sz="2400" dirty="0">
                <a:solidFill>
                  <a:schemeClr val="tx2"/>
                </a:solidFill>
                <a:latin typeface="Source Sans Pro" panose="020B0503030403020204" pitchFamily="34" charset="0"/>
                <a:ea typeface="Source Sans Pro" panose="020B0503030403020204" pitchFamily="34" charset="0"/>
              </a:rPr>
              <a:t>- Content</a:t>
            </a:r>
          </a:p>
          <a:p>
            <a:r>
              <a:rPr lang="en-US" sz="2400" dirty="0">
                <a:solidFill>
                  <a:schemeClr val="tx2"/>
                </a:solidFill>
                <a:latin typeface="Source Sans Pro" panose="020B0503030403020204" pitchFamily="34" charset="0"/>
                <a:ea typeface="Source Sans Pro" panose="020B0503030403020204" pitchFamily="34" charset="0"/>
              </a:rPr>
              <a:t>- Attachment (if applicable)</a:t>
            </a:r>
          </a:p>
          <a:p>
            <a:r>
              <a:rPr lang="en-US" sz="2400" dirty="0">
                <a:solidFill>
                  <a:schemeClr val="tx2"/>
                </a:solidFill>
                <a:latin typeface="Source Sans Pro" panose="020B0503030403020204" pitchFamily="34" charset="0"/>
                <a:ea typeface="Source Sans Pro" panose="020B0503030403020204" pitchFamily="34" charset="0"/>
              </a:rPr>
              <a:t>- Credits (if applicable)</a:t>
            </a:r>
          </a:p>
        </p:txBody>
      </p:sp>
      <p:pic>
        <p:nvPicPr>
          <p:cNvPr id="4" name="Picture 3" descr="A screenshot of a computer&#10;&#10;Description automatically generated">
            <a:extLst>
              <a:ext uri="{FF2B5EF4-FFF2-40B4-BE49-F238E27FC236}">
                <a16:creationId xmlns:a16="http://schemas.microsoft.com/office/drawing/2014/main" id="{69114C4D-6728-AD4C-8375-00B7669CDF59}"/>
              </a:ext>
            </a:extLst>
          </p:cNvPr>
          <p:cNvPicPr>
            <a:picLocks noChangeAspect="1"/>
          </p:cNvPicPr>
          <p:nvPr/>
        </p:nvPicPr>
        <p:blipFill>
          <a:blip r:embed="rId4"/>
          <a:stretch>
            <a:fillRect/>
          </a:stretch>
        </p:blipFill>
        <p:spPr>
          <a:xfrm>
            <a:off x="4705482" y="1548648"/>
            <a:ext cx="7086818" cy="3790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154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Select a page or pages to display the article by selecting </a:t>
            </a:r>
            <a:r>
              <a:rPr lang="en-US" sz="2400" b="1" dirty="0">
                <a:solidFill>
                  <a:schemeClr val="tx2"/>
                </a:solidFill>
                <a:latin typeface="Source Sans Pro" panose="020B0503030403020204" pitchFamily="34" charset="0"/>
                <a:ea typeface="Source Sans Pro" panose="020B0503030403020204" pitchFamily="34" charset="0"/>
              </a:rPr>
              <a:t>Aggregate To (Site)</a:t>
            </a:r>
            <a:r>
              <a:rPr lang="en-US" sz="2400" dirty="0">
                <a:solidFill>
                  <a:schemeClr val="tx2"/>
                </a:solidFill>
                <a:latin typeface="Source Sans Pro" panose="020B0503030403020204" pitchFamily="34" charset="0"/>
                <a:ea typeface="Source Sans Pro" panose="020B0503030403020204" pitchFamily="34" charset="0"/>
              </a:rPr>
              <a:t>, Group, Category, Subcategory (if applicable), Type and Subtype (if applicable), and Subject and Subtopic (if applicable).</a:t>
            </a:r>
          </a:p>
        </p:txBody>
      </p:sp>
      <p:pic>
        <p:nvPicPr>
          <p:cNvPr id="2" name="Picture 1" descr="A screenshot of a computer&#10;&#10;Description automatically generated">
            <a:extLst>
              <a:ext uri="{FF2B5EF4-FFF2-40B4-BE49-F238E27FC236}">
                <a16:creationId xmlns:a16="http://schemas.microsoft.com/office/drawing/2014/main" id="{521CFA0D-DBC8-3A18-E143-48F5778E70D3}"/>
              </a:ext>
            </a:extLst>
          </p:cNvPr>
          <p:cNvPicPr>
            <a:picLocks noChangeAspect="1"/>
          </p:cNvPicPr>
          <p:nvPr/>
        </p:nvPicPr>
        <p:blipFill>
          <a:blip r:embed="rId4"/>
          <a:stretch>
            <a:fillRect/>
          </a:stretch>
        </p:blipFill>
        <p:spPr>
          <a:xfrm>
            <a:off x="2828082" y="2477356"/>
            <a:ext cx="6535836" cy="372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3144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Select a page or pages to display the article by selecting Aggregate To (Site), </a:t>
            </a:r>
            <a:r>
              <a:rPr lang="en-US" sz="2400" b="1" dirty="0">
                <a:solidFill>
                  <a:schemeClr val="tx2"/>
                </a:solidFill>
                <a:latin typeface="Source Sans Pro" panose="020B0503030403020204" pitchFamily="34" charset="0"/>
                <a:ea typeface="Source Sans Pro" panose="020B0503030403020204" pitchFamily="34" charset="0"/>
              </a:rPr>
              <a:t>Group</a:t>
            </a:r>
            <a:r>
              <a:rPr lang="en-US" sz="2400" dirty="0">
                <a:solidFill>
                  <a:schemeClr val="tx2"/>
                </a:solidFill>
                <a:latin typeface="Source Sans Pro" panose="020B0503030403020204" pitchFamily="34" charset="0"/>
                <a:ea typeface="Source Sans Pro" panose="020B0503030403020204" pitchFamily="34" charset="0"/>
              </a:rPr>
              <a:t>, Category, Subcategory (if applicable), Type and Subtype (if applicable), and Subject and Subtopic (if applicable).</a:t>
            </a:r>
          </a:p>
        </p:txBody>
      </p:sp>
      <p:pic>
        <p:nvPicPr>
          <p:cNvPr id="4" name="Picture 3" descr="A screenshot of a computer&#10;&#10;Description automatically generated">
            <a:extLst>
              <a:ext uri="{FF2B5EF4-FFF2-40B4-BE49-F238E27FC236}">
                <a16:creationId xmlns:a16="http://schemas.microsoft.com/office/drawing/2014/main" id="{63721313-5E83-D38E-B58F-C11C1CDBCBB9}"/>
              </a:ext>
            </a:extLst>
          </p:cNvPr>
          <p:cNvPicPr>
            <a:picLocks noChangeAspect="1"/>
          </p:cNvPicPr>
          <p:nvPr/>
        </p:nvPicPr>
        <p:blipFill>
          <a:blip r:embed="rId4"/>
          <a:stretch>
            <a:fillRect/>
          </a:stretch>
        </p:blipFill>
        <p:spPr>
          <a:xfrm>
            <a:off x="2800505" y="2517493"/>
            <a:ext cx="6590990" cy="369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304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Select a page or pages to display the article by selecting Aggregate To (Site), Group, </a:t>
            </a:r>
            <a:r>
              <a:rPr lang="en-US" sz="2400" b="1" dirty="0">
                <a:solidFill>
                  <a:schemeClr val="tx2"/>
                </a:solidFill>
                <a:latin typeface="Source Sans Pro" panose="020B0503030403020204" pitchFamily="34" charset="0"/>
                <a:ea typeface="Source Sans Pro" panose="020B0503030403020204" pitchFamily="34" charset="0"/>
              </a:rPr>
              <a:t>Category</a:t>
            </a:r>
            <a:r>
              <a:rPr lang="en-US" sz="2400" dirty="0">
                <a:solidFill>
                  <a:schemeClr val="tx2"/>
                </a:solidFill>
                <a:latin typeface="Source Sans Pro" panose="020B0503030403020204" pitchFamily="34" charset="0"/>
                <a:ea typeface="Source Sans Pro" panose="020B0503030403020204" pitchFamily="34" charset="0"/>
              </a:rPr>
              <a:t>, Subcategory (if applicable), Type and Subtype (if applicable), and Subject and Subtopic (if applicable).</a:t>
            </a:r>
          </a:p>
        </p:txBody>
      </p:sp>
      <p:pic>
        <p:nvPicPr>
          <p:cNvPr id="4" name="Picture 3" descr="A screenshot of a computer&#10;&#10;Description automatically generated">
            <a:extLst>
              <a:ext uri="{FF2B5EF4-FFF2-40B4-BE49-F238E27FC236}">
                <a16:creationId xmlns:a16="http://schemas.microsoft.com/office/drawing/2014/main" id="{D2FE84D2-6F78-C246-4037-FA36C035F389}"/>
              </a:ext>
            </a:extLst>
          </p:cNvPr>
          <p:cNvPicPr>
            <a:picLocks noChangeAspect="1"/>
          </p:cNvPicPr>
          <p:nvPr/>
        </p:nvPicPr>
        <p:blipFill>
          <a:blip r:embed="rId4"/>
          <a:stretch>
            <a:fillRect/>
          </a:stretch>
        </p:blipFill>
        <p:spPr>
          <a:xfrm>
            <a:off x="2758329" y="2549178"/>
            <a:ext cx="6499398" cy="373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9385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Select a page or pages to display the article by selecting Aggregate To (Site), Group, Category, </a:t>
            </a:r>
            <a:r>
              <a:rPr lang="en-US" sz="2400" b="1" dirty="0">
                <a:solidFill>
                  <a:schemeClr val="tx2"/>
                </a:solidFill>
                <a:latin typeface="Source Sans Pro" panose="020B0503030403020204" pitchFamily="34" charset="0"/>
                <a:ea typeface="Source Sans Pro" panose="020B0503030403020204" pitchFamily="34" charset="0"/>
              </a:rPr>
              <a:t>Subcategory </a:t>
            </a:r>
            <a:r>
              <a:rPr lang="en-US" sz="2400" dirty="0">
                <a:solidFill>
                  <a:schemeClr val="tx2"/>
                </a:solidFill>
                <a:latin typeface="Source Sans Pro" panose="020B0503030403020204" pitchFamily="34" charset="0"/>
                <a:ea typeface="Source Sans Pro" panose="020B0503030403020204" pitchFamily="34" charset="0"/>
              </a:rPr>
              <a:t>(if applicable), Type and Subtype (if applicable), and Subject and Subtopic (if applicable).</a:t>
            </a:r>
          </a:p>
        </p:txBody>
      </p:sp>
      <p:pic>
        <p:nvPicPr>
          <p:cNvPr id="4" name="Picture 3" descr="A screenshot of a computer&#10;&#10;Description automatically generated">
            <a:extLst>
              <a:ext uri="{FF2B5EF4-FFF2-40B4-BE49-F238E27FC236}">
                <a16:creationId xmlns:a16="http://schemas.microsoft.com/office/drawing/2014/main" id="{CD193DD2-979D-BCCF-A33F-4D7EA984B512}"/>
              </a:ext>
            </a:extLst>
          </p:cNvPr>
          <p:cNvPicPr>
            <a:picLocks noChangeAspect="1"/>
          </p:cNvPicPr>
          <p:nvPr/>
        </p:nvPicPr>
        <p:blipFill>
          <a:blip r:embed="rId4"/>
          <a:stretch>
            <a:fillRect/>
          </a:stretch>
        </p:blipFill>
        <p:spPr>
          <a:xfrm>
            <a:off x="2897528" y="2611431"/>
            <a:ext cx="6396944" cy="3656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4556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Select a page or pages to display the article by selecting Aggregate To (Site), Group, Category, Subcategory (if applicable), </a:t>
            </a:r>
            <a:r>
              <a:rPr lang="en-US" sz="2400" b="1" dirty="0">
                <a:solidFill>
                  <a:schemeClr val="tx2"/>
                </a:solidFill>
                <a:latin typeface="Source Sans Pro" panose="020B0503030403020204" pitchFamily="34" charset="0"/>
                <a:ea typeface="Source Sans Pro" panose="020B0503030403020204" pitchFamily="34" charset="0"/>
              </a:rPr>
              <a:t>Type</a:t>
            </a:r>
            <a:r>
              <a:rPr lang="en-US" sz="2400" dirty="0">
                <a:solidFill>
                  <a:schemeClr val="tx2"/>
                </a:solidFill>
                <a:latin typeface="Source Sans Pro" panose="020B0503030403020204" pitchFamily="34" charset="0"/>
                <a:ea typeface="Source Sans Pro" panose="020B0503030403020204" pitchFamily="34" charset="0"/>
              </a:rPr>
              <a:t> and </a:t>
            </a:r>
            <a:r>
              <a:rPr lang="en-US" sz="2400" b="1" dirty="0">
                <a:solidFill>
                  <a:schemeClr val="tx2"/>
                </a:solidFill>
                <a:latin typeface="Source Sans Pro" panose="020B0503030403020204" pitchFamily="34" charset="0"/>
                <a:ea typeface="Source Sans Pro" panose="020B0503030403020204" pitchFamily="34" charset="0"/>
              </a:rPr>
              <a:t>Subtype</a:t>
            </a:r>
            <a:r>
              <a:rPr lang="en-US" sz="2400" dirty="0">
                <a:solidFill>
                  <a:schemeClr val="tx2"/>
                </a:solidFill>
                <a:latin typeface="Source Sans Pro" panose="020B0503030403020204" pitchFamily="34" charset="0"/>
                <a:ea typeface="Source Sans Pro" panose="020B0503030403020204" pitchFamily="34" charset="0"/>
              </a:rPr>
              <a:t> (if applicable), and </a:t>
            </a:r>
            <a:r>
              <a:rPr lang="en-US" sz="2400" b="1" dirty="0">
                <a:solidFill>
                  <a:schemeClr val="tx2"/>
                </a:solidFill>
                <a:latin typeface="Source Sans Pro" panose="020B0503030403020204" pitchFamily="34" charset="0"/>
                <a:ea typeface="Source Sans Pro" panose="020B0503030403020204" pitchFamily="34" charset="0"/>
              </a:rPr>
              <a:t>Subject</a:t>
            </a:r>
            <a:r>
              <a:rPr lang="en-US" sz="2400" dirty="0">
                <a:solidFill>
                  <a:schemeClr val="tx2"/>
                </a:solidFill>
                <a:latin typeface="Source Sans Pro" panose="020B0503030403020204" pitchFamily="34" charset="0"/>
                <a:ea typeface="Source Sans Pro" panose="020B0503030403020204" pitchFamily="34" charset="0"/>
              </a:rPr>
              <a:t> and </a:t>
            </a:r>
            <a:r>
              <a:rPr lang="en-US" sz="2400" b="1" dirty="0">
                <a:solidFill>
                  <a:schemeClr val="tx2"/>
                </a:solidFill>
                <a:latin typeface="Source Sans Pro" panose="020B0503030403020204" pitchFamily="34" charset="0"/>
                <a:ea typeface="Source Sans Pro" panose="020B0503030403020204" pitchFamily="34" charset="0"/>
              </a:rPr>
              <a:t>Subtopic</a:t>
            </a:r>
            <a:r>
              <a:rPr lang="en-US" sz="2400" dirty="0">
                <a:solidFill>
                  <a:schemeClr val="tx2"/>
                </a:solidFill>
                <a:latin typeface="Source Sans Pro" panose="020B0503030403020204" pitchFamily="34" charset="0"/>
                <a:ea typeface="Source Sans Pro" panose="020B0503030403020204" pitchFamily="34" charset="0"/>
              </a:rPr>
              <a:t> (if applicable).</a:t>
            </a:r>
          </a:p>
        </p:txBody>
      </p:sp>
      <p:pic>
        <p:nvPicPr>
          <p:cNvPr id="4" name="Picture 3" descr="A screenshot of a computer&#10;&#10;Description automatically generated">
            <a:extLst>
              <a:ext uri="{FF2B5EF4-FFF2-40B4-BE49-F238E27FC236}">
                <a16:creationId xmlns:a16="http://schemas.microsoft.com/office/drawing/2014/main" id="{C9D1920C-BA2F-6763-28F0-900F53F2E5C9}"/>
              </a:ext>
            </a:extLst>
          </p:cNvPr>
          <p:cNvPicPr>
            <a:picLocks noChangeAspect="1"/>
          </p:cNvPicPr>
          <p:nvPr/>
        </p:nvPicPr>
        <p:blipFill>
          <a:blip r:embed="rId4"/>
          <a:stretch>
            <a:fillRect/>
          </a:stretch>
        </p:blipFill>
        <p:spPr>
          <a:xfrm>
            <a:off x="2860795" y="2611431"/>
            <a:ext cx="6470410" cy="369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3462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an Article</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Click </a:t>
            </a:r>
            <a:r>
              <a:rPr lang="en-US" sz="2400" b="1" dirty="0">
                <a:solidFill>
                  <a:schemeClr val="tx2"/>
                </a:solidFill>
                <a:latin typeface="Source Sans Pro" panose="020B0503030403020204" pitchFamily="34" charset="0"/>
                <a:ea typeface="Source Sans Pro" panose="020B0503030403020204" pitchFamily="34" charset="0"/>
              </a:rPr>
              <a:t>Submit for Workflow</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2" name="Picture 1" descr="A screenshot of a computer&#10;&#10;Description automatically generated">
            <a:extLst>
              <a:ext uri="{FF2B5EF4-FFF2-40B4-BE49-F238E27FC236}">
                <a16:creationId xmlns:a16="http://schemas.microsoft.com/office/drawing/2014/main" id="{213E98FF-505F-135E-A1FB-63B0FBD334E9}"/>
              </a:ext>
            </a:extLst>
          </p:cNvPr>
          <p:cNvPicPr>
            <a:picLocks noChangeAspect="1"/>
          </p:cNvPicPr>
          <p:nvPr/>
        </p:nvPicPr>
        <p:blipFill>
          <a:blip r:embed="rId4"/>
          <a:stretch>
            <a:fillRect/>
          </a:stretch>
        </p:blipFill>
        <p:spPr>
          <a:xfrm>
            <a:off x="2032000" y="1872767"/>
            <a:ext cx="8128000" cy="4420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6186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11024086" cy="1548648"/>
          </a:xfrm>
        </p:spPr>
        <p:txBody>
          <a:bodyPr>
            <a:normAutofit/>
          </a:bodyPr>
          <a:lstStyle/>
          <a:p>
            <a:pPr algn="l"/>
            <a:r>
              <a:rPr lang="en-US" sz="4800" b="1" dirty="0">
                <a:solidFill>
                  <a:schemeClr val="tx2"/>
                </a:solidFill>
                <a:latin typeface="Times New Roman" panose="02020603050405020304" pitchFamily="18" charset="0"/>
                <a:cs typeface="Times New Roman" panose="02020603050405020304" pitchFamily="18" charset="0"/>
              </a:rPr>
              <a:t>Course Outline (Day 1)</a:t>
            </a:r>
            <a:endParaRPr lang="en-PH" sz="48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3D36AC1-F563-0D1E-BB14-D1A56041750A}"/>
              </a:ext>
            </a:extLst>
          </p:cNvPr>
          <p:cNvSpPr txBox="1"/>
          <p:nvPr/>
        </p:nvSpPr>
        <p:spPr>
          <a:xfrm>
            <a:off x="466532" y="1237162"/>
            <a:ext cx="11273246" cy="4708981"/>
          </a:xfrm>
          <a:prstGeom prst="rect">
            <a:avLst/>
          </a:prstGeom>
          <a:noFill/>
        </p:spPr>
        <p:txBody>
          <a:bodyPr wrap="square" numCol="1" rtlCol="0">
            <a:spAutoFit/>
          </a:bodyPr>
          <a:lstStyle/>
          <a:p>
            <a:r>
              <a:rPr lang="en-US" sz="2000" b="1"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1. Front-end </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a. Main Navigation</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b. Auxiliary Navigation</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c. Banner/Featured Videos</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d. What's new</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e. Online Services</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f. General DOE Services</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g. Administrative Services (for DOE employees only)</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f. Featured Articles</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g. Quick links (default and set)</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h. Bureaus and Field Offices</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 </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r>
              <a:rPr lang="en-US" sz="2000" b="1"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2.  CMS - Article folder</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a. Creation of Article</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a:r>
              <a:rPr lang="en-US"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rPr>
              <a:t>b. Aggregation</a:t>
            </a:r>
            <a:endParaRPr lang="en-PH" sz="2000" dirty="0">
              <a:solidFill>
                <a:schemeClr val="tx2"/>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096725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Department Circular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Go to </a:t>
            </a:r>
            <a:r>
              <a:rPr lang="en-US" sz="2400" b="1" dirty="0">
                <a:solidFill>
                  <a:schemeClr val="tx2"/>
                </a:solidFill>
                <a:latin typeface="Source Sans Pro" panose="020B0503030403020204" pitchFamily="34" charset="0"/>
                <a:ea typeface="Source Sans Pro" panose="020B0503030403020204" pitchFamily="34" charset="0"/>
              </a:rPr>
              <a:t>Content &amp; Data </a:t>
            </a:r>
            <a:r>
              <a:rPr lang="en-US" sz="2400" dirty="0">
                <a:solidFill>
                  <a:schemeClr val="tx2"/>
                </a:solidFill>
                <a:latin typeface="Source Sans Pro" panose="020B0503030403020204" pitchFamily="34" charset="0"/>
                <a:ea typeface="Source Sans Pro" panose="020B0503030403020204" pitchFamily="34" charset="0"/>
              </a:rPr>
              <a:t>&gt; </a:t>
            </a:r>
            <a:r>
              <a:rPr lang="en-US" sz="2400" b="1" dirty="0">
                <a:solidFill>
                  <a:schemeClr val="tx2"/>
                </a:solidFill>
                <a:latin typeface="Source Sans Pro" panose="020B0503030403020204" pitchFamily="34" charset="0"/>
                <a:ea typeface="Source Sans Pro" panose="020B0503030403020204" pitchFamily="34" charset="0"/>
              </a:rPr>
              <a:t>Web Content </a:t>
            </a:r>
            <a:r>
              <a:rPr lang="en-US" sz="2400" dirty="0">
                <a:solidFill>
                  <a:schemeClr val="tx2"/>
                </a:solidFill>
                <a:latin typeface="Source Sans Pro" panose="020B0503030403020204" pitchFamily="34" charset="0"/>
                <a:ea typeface="Source Sans Pro" panose="020B0503030403020204" pitchFamily="34" charset="0"/>
              </a:rPr>
              <a:t>and Select </a:t>
            </a:r>
            <a:r>
              <a:rPr lang="en-US" sz="2400" b="1" dirty="0">
                <a:solidFill>
                  <a:schemeClr val="tx2"/>
                </a:solidFill>
                <a:latin typeface="Source Sans Pro" panose="020B0503030403020204" pitchFamily="34" charset="0"/>
                <a:ea typeface="Source Sans Pro" panose="020B0503030403020204" pitchFamily="34" charset="0"/>
              </a:rPr>
              <a:t>Articles</a:t>
            </a:r>
            <a:r>
              <a:rPr lang="en-US" sz="2400" dirty="0">
                <a:solidFill>
                  <a:schemeClr val="tx2"/>
                </a:solidFill>
                <a:latin typeface="Source Sans Pro" panose="020B0503030403020204" pitchFamily="34" charset="0"/>
                <a:ea typeface="Source Sans Pro" panose="020B0503030403020204" pitchFamily="34" charset="0"/>
              </a:rPr>
              <a:t> Folder.</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D04BE39-829F-BC7C-DCDD-909C528A865E}"/>
              </a:ext>
            </a:extLst>
          </p:cNvPr>
          <p:cNvPicPr>
            <a:picLocks noChangeAspect="1"/>
          </p:cNvPicPr>
          <p:nvPr/>
        </p:nvPicPr>
        <p:blipFill>
          <a:blip r:embed="rId4"/>
          <a:stretch>
            <a:fillRect/>
          </a:stretch>
        </p:blipFill>
        <p:spPr>
          <a:xfrm>
            <a:off x="1504416" y="1872767"/>
            <a:ext cx="9183168" cy="4307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2441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Department Circular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 button and Select </a:t>
            </a:r>
            <a:r>
              <a:rPr lang="en-US" sz="2400" b="1" dirty="0">
                <a:solidFill>
                  <a:schemeClr val="tx2"/>
                </a:solidFill>
                <a:latin typeface="Source Sans Pro" panose="020B0503030403020204" pitchFamily="34" charset="0"/>
                <a:ea typeface="Source Sans Pro" panose="020B0503030403020204" pitchFamily="34" charset="0"/>
              </a:rPr>
              <a:t>Department Circular</a:t>
            </a:r>
            <a:r>
              <a:rPr lang="en-US" sz="2400" dirty="0">
                <a:solidFill>
                  <a:schemeClr val="tx2"/>
                </a:solidFill>
                <a:latin typeface="Source Sans Pro" panose="020B0503030403020204" pitchFamily="34" charset="0"/>
                <a:ea typeface="Source Sans Pro" panose="020B0503030403020204" pitchFamily="34" charset="0"/>
              </a:rPr>
              <a:t>.</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D5500C6C-DAA2-89B6-B8C5-487B89B583E0}"/>
              </a:ext>
            </a:extLst>
          </p:cNvPr>
          <p:cNvPicPr>
            <a:picLocks noChangeAspect="1"/>
          </p:cNvPicPr>
          <p:nvPr/>
        </p:nvPicPr>
        <p:blipFill>
          <a:blip r:embed="rId4"/>
          <a:stretch>
            <a:fillRect/>
          </a:stretch>
        </p:blipFill>
        <p:spPr>
          <a:xfrm>
            <a:off x="1533776" y="1872767"/>
            <a:ext cx="9153808" cy="4316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41893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Department Circular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4697585" cy="452431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Provide the ff. fields:</a:t>
            </a:r>
          </a:p>
          <a:p>
            <a:r>
              <a:rPr lang="en-US" sz="2400" dirty="0">
                <a:solidFill>
                  <a:schemeClr val="tx2"/>
                </a:solidFill>
                <a:latin typeface="Source Sans Pro" panose="020B0503030403020204" pitchFamily="34" charset="0"/>
                <a:ea typeface="Source Sans Pro" panose="020B0503030403020204" pitchFamily="34" charset="0"/>
              </a:rPr>
              <a:t>- Content Name</a:t>
            </a:r>
          </a:p>
          <a:p>
            <a:r>
              <a:rPr lang="en-US" sz="2400" dirty="0">
                <a:solidFill>
                  <a:schemeClr val="tx2"/>
                </a:solidFill>
                <a:latin typeface="Source Sans Pro" panose="020B0503030403020204" pitchFamily="34" charset="0"/>
                <a:ea typeface="Source Sans Pro" panose="020B0503030403020204" pitchFamily="34" charset="0"/>
              </a:rPr>
              <a:t>- Date Received (if available)</a:t>
            </a:r>
          </a:p>
          <a:p>
            <a:r>
              <a:rPr lang="en-US" sz="2400" dirty="0">
                <a:solidFill>
                  <a:schemeClr val="tx2"/>
                </a:solidFill>
                <a:latin typeface="Source Sans Pro" panose="020B0503030403020204" pitchFamily="34" charset="0"/>
                <a:ea typeface="Source Sans Pro" panose="020B0503030403020204" pitchFamily="34" charset="0"/>
              </a:rPr>
              <a:t>- Issuance Title</a:t>
            </a:r>
          </a:p>
          <a:p>
            <a:r>
              <a:rPr lang="en-US" sz="2400" dirty="0">
                <a:solidFill>
                  <a:schemeClr val="tx2"/>
                </a:solidFill>
                <a:latin typeface="Source Sans Pro" panose="020B0503030403020204" pitchFamily="34" charset="0"/>
                <a:ea typeface="Source Sans Pro" panose="020B0503030403020204" pitchFamily="34" charset="0"/>
              </a:rPr>
              <a:t>- Issuance Description</a:t>
            </a:r>
          </a:p>
          <a:p>
            <a:r>
              <a:rPr lang="en-US" sz="2400" dirty="0">
                <a:solidFill>
                  <a:schemeClr val="tx2"/>
                </a:solidFill>
                <a:latin typeface="Source Sans Pro" panose="020B0503030403020204" pitchFamily="34" charset="0"/>
                <a:ea typeface="Source Sans Pro" panose="020B0503030403020204" pitchFamily="34" charset="0"/>
              </a:rPr>
              <a:t>- Issuance Detail</a:t>
            </a:r>
          </a:p>
          <a:p>
            <a:r>
              <a:rPr lang="en-US" sz="2400" dirty="0">
                <a:solidFill>
                  <a:schemeClr val="tx2"/>
                </a:solidFill>
                <a:latin typeface="Source Sans Pro" panose="020B0503030403020204" pitchFamily="34" charset="0"/>
                <a:ea typeface="Source Sans Pro" panose="020B0503030403020204" pitchFamily="34" charset="0"/>
              </a:rPr>
              <a:t>- Attachment (should select a file in Documents and Media)</a:t>
            </a:r>
          </a:p>
          <a:p>
            <a:r>
              <a:rPr lang="en-US" sz="2400" dirty="0">
                <a:solidFill>
                  <a:schemeClr val="tx2"/>
                </a:solidFill>
                <a:latin typeface="Source Sans Pro" panose="020B0503030403020204" pitchFamily="34" charset="0"/>
                <a:ea typeface="Source Sans Pro" panose="020B0503030403020204" pitchFamily="34" charset="0"/>
              </a:rPr>
              <a:t>- Date Published </a:t>
            </a:r>
          </a:p>
          <a:p>
            <a:r>
              <a:rPr lang="en-US" sz="2400" dirty="0">
                <a:solidFill>
                  <a:schemeClr val="tx2"/>
                </a:solidFill>
                <a:latin typeface="Source Sans Pro" panose="020B0503030403020204" pitchFamily="34" charset="0"/>
                <a:ea typeface="Source Sans Pro" panose="020B0503030403020204" pitchFamily="34" charset="0"/>
              </a:rPr>
              <a:t>- Published at</a:t>
            </a:r>
          </a:p>
          <a:p>
            <a:r>
              <a:rPr lang="en-US" sz="2400" dirty="0">
                <a:solidFill>
                  <a:schemeClr val="tx2"/>
                </a:solidFill>
                <a:latin typeface="Source Sans Pro" panose="020B0503030403020204" pitchFamily="34" charset="0"/>
                <a:ea typeface="Source Sans Pro" panose="020B0503030403020204" pitchFamily="34" charset="0"/>
              </a:rPr>
              <a:t>- Date Submitted to Onar (if available).</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A5D81D30-A04C-BE80-B6A8-18FC9E4DFD4F}"/>
              </a:ext>
            </a:extLst>
          </p:cNvPr>
          <p:cNvPicPr>
            <a:picLocks noChangeAspect="1"/>
          </p:cNvPicPr>
          <p:nvPr/>
        </p:nvPicPr>
        <p:blipFill>
          <a:blip r:embed="rId4"/>
          <a:stretch>
            <a:fillRect/>
          </a:stretch>
        </p:blipFill>
        <p:spPr>
          <a:xfrm>
            <a:off x="5633587" y="1548648"/>
            <a:ext cx="6097628" cy="3405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6290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Department Circular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4697585" cy="452431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Provide the ff. fields:</a:t>
            </a:r>
          </a:p>
          <a:p>
            <a:r>
              <a:rPr lang="en-US" sz="2400" dirty="0">
                <a:solidFill>
                  <a:schemeClr val="tx2"/>
                </a:solidFill>
                <a:latin typeface="Source Sans Pro" panose="020B0503030403020204" pitchFamily="34" charset="0"/>
                <a:ea typeface="Source Sans Pro" panose="020B0503030403020204" pitchFamily="34" charset="0"/>
              </a:rPr>
              <a:t>- Content Name</a:t>
            </a:r>
          </a:p>
          <a:p>
            <a:r>
              <a:rPr lang="en-US" sz="2400" dirty="0">
                <a:solidFill>
                  <a:schemeClr val="tx2"/>
                </a:solidFill>
                <a:latin typeface="Source Sans Pro" panose="020B0503030403020204" pitchFamily="34" charset="0"/>
                <a:ea typeface="Source Sans Pro" panose="020B0503030403020204" pitchFamily="34" charset="0"/>
              </a:rPr>
              <a:t>- Date Received (if available)</a:t>
            </a:r>
          </a:p>
          <a:p>
            <a:r>
              <a:rPr lang="en-US" sz="2400" dirty="0">
                <a:solidFill>
                  <a:schemeClr val="tx2"/>
                </a:solidFill>
                <a:latin typeface="Source Sans Pro" panose="020B0503030403020204" pitchFamily="34" charset="0"/>
                <a:ea typeface="Source Sans Pro" panose="020B0503030403020204" pitchFamily="34" charset="0"/>
              </a:rPr>
              <a:t>- Issuance Title</a:t>
            </a:r>
          </a:p>
          <a:p>
            <a:r>
              <a:rPr lang="en-US" sz="2400" dirty="0">
                <a:solidFill>
                  <a:schemeClr val="tx2"/>
                </a:solidFill>
                <a:latin typeface="Source Sans Pro" panose="020B0503030403020204" pitchFamily="34" charset="0"/>
                <a:ea typeface="Source Sans Pro" panose="020B0503030403020204" pitchFamily="34" charset="0"/>
              </a:rPr>
              <a:t>- Issuance Description</a:t>
            </a:r>
          </a:p>
          <a:p>
            <a:r>
              <a:rPr lang="en-US" sz="2400" dirty="0">
                <a:solidFill>
                  <a:schemeClr val="tx2"/>
                </a:solidFill>
                <a:latin typeface="Source Sans Pro" panose="020B0503030403020204" pitchFamily="34" charset="0"/>
                <a:ea typeface="Source Sans Pro" panose="020B0503030403020204" pitchFamily="34" charset="0"/>
              </a:rPr>
              <a:t>- Issuance Detail</a:t>
            </a:r>
          </a:p>
          <a:p>
            <a:r>
              <a:rPr lang="en-US" sz="2400" dirty="0">
                <a:solidFill>
                  <a:schemeClr val="tx2"/>
                </a:solidFill>
                <a:latin typeface="Source Sans Pro" panose="020B0503030403020204" pitchFamily="34" charset="0"/>
                <a:ea typeface="Source Sans Pro" panose="020B0503030403020204" pitchFamily="34" charset="0"/>
              </a:rPr>
              <a:t>- Attachment (should select a file in Documents and Media)</a:t>
            </a:r>
          </a:p>
          <a:p>
            <a:r>
              <a:rPr lang="en-US" sz="2400" dirty="0">
                <a:solidFill>
                  <a:schemeClr val="tx2"/>
                </a:solidFill>
                <a:latin typeface="Source Sans Pro" panose="020B0503030403020204" pitchFamily="34" charset="0"/>
                <a:ea typeface="Source Sans Pro" panose="020B0503030403020204" pitchFamily="34" charset="0"/>
              </a:rPr>
              <a:t>- Date Published </a:t>
            </a:r>
          </a:p>
          <a:p>
            <a:r>
              <a:rPr lang="en-US" sz="2400" dirty="0">
                <a:solidFill>
                  <a:schemeClr val="tx2"/>
                </a:solidFill>
                <a:latin typeface="Source Sans Pro" panose="020B0503030403020204" pitchFamily="34" charset="0"/>
                <a:ea typeface="Source Sans Pro" panose="020B0503030403020204" pitchFamily="34" charset="0"/>
              </a:rPr>
              <a:t>- Published at</a:t>
            </a:r>
          </a:p>
          <a:p>
            <a:r>
              <a:rPr lang="en-US" sz="2400" dirty="0">
                <a:solidFill>
                  <a:schemeClr val="tx2"/>
                </a:solidFill>
                <a:latin typeface="Source Sans Pro" panose="020B0503030403020204" pitchFamily="34" charset="0"/>
                <a:ea typeface="Source Sans Pro" panose="020B0503030403020204" pitchFamily="34" charset="0"/>
              </a:rPr>
              <a:t>- Date Submitted to Onar (if available).</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23072F59-6D57-93A7-AC5B-526FDEDFDD84}"/>
              </a:ext>
            </a:extLst>
          </p:cNvPr>
          <p:cNvPicPr>
            <a:picLocks noChangeAspect="1"/>
          </p:cNvPicPr>
          <p:nvPr/>
        </p:nvPicPr>
        <p:blipFill>
          <a:blip r:embed="rId4"/>
          <a:stretch>
            <a:fillRect/>
          </a:stretch>
        </p:blipFill>
        <p:spPr>
          <a:xfrm>
            <a:off x="5615265" y="1548648"/>
            <a:ext cx="6126100" cy="3301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5076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Department Circular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Click </a:t>
            </a:r>
            <a:r>
              <a:rPr lang="en-US" sz="2400" b="1" dirty="0">
                <a:solidFill>
                  <a:schemeClr val="tx2"/>
                </a:solidFill>
                <a:latin typeface="Source Sans Pro" panose="020B0503030403020204" pitchFamily="34" charset="0"/>
                <a:ea typeface="Source Sans Pro" panose="020B0503030403020204" pitchFamily="34" charset="0"/>
              </a:rPr>
              <a:t>Submit for Workflow</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4" name="Picture 3" descr="A screenshot of a computer&#10;&#10;Description automatically generated">
            <a:extLst>
              <a:ext uri="{FF2B5EF4-FFF2-40B4-BE49-F238E27FC236}">
                <a16:creationId xmlns:a16="http://schemas.microsoft.com/office/drawing/2014/main" id="{E3798D02-C307-5B4F-8898-E88288B4F88C}"/>
              </a:ext>
            </a:extLst>
          </p:cNvPr>
          <p:cNvPicPr>
            <a:picLocks noChangeAspect="1"/>
          </p:cNvPicPr>
          <p:nvPr/>
        </p:nvPicPr>
        <p:blipFill>
          <a:blip r:embed="rId4"/>
          <a:stretch>
            <a:fillRect/>
          </a:stretch>
        </p:blipFill>
        <p:spPr>
          <a:xfrm>
            <a:off x="2035982" y="1768724"/>
            <a:ext cx="8120036" cy="4478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7433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Bid Opportunities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Go to </a:t>
            </a:r>
            <a:r>
              <a:rPr lang="en-US" sz="2400" b="1" dirty="0">
                <a:solidFill>
                  <a:schemeClr val="tx2"/>
                </a:solidFill>
                <a:latin typeface="Source Sans Pro" panose="020B0503030403020204" pitchFamily="34" charset="0"/>
                <a:ea typeface="Source Sans Pro" panose="020B0503030403020204" pitchFamily="34" charset="0"/>
              </a:rPr>
              <a:t>Content &amp; Data </a:t>
            </a:r>
            <a:r>
              <a:rPr lang="en-US" sz="2400" dirty="0">
                <a:solidFill>
                  <a:schemeClr val="tx2"/>
                </a:solidFill>
                <a:latin typeface="Source Sans Pro" panose="020B0503030403020204" pitchFamily="34" charset="0"/>
                <a:ea typeface="Source Sans Pro" panose="020B0503030403020204" pitchFamily="34" charset="0"/>
              </a:rPr>
              <a:t>&gt; </a:t>
            </a:r>
            <a:r>
              <a:rPr lang="en-US" sz="2400" b="1" dirty="0">
                <a:solidFill>
                  <a:schemeClr val="tx2"/>
                </a:solidFill>
                <a:latin typeface="Source Sans Pro" panose="020B0503030403020204" pitchFamily="34" charset="0"/>
                <a:ea typeface="Source Sans Pro" panose="020B0503030403020204" pitchFamily="34" charset="0"/>
              </a:rPr>
              <a:t>Web Content </a:t>
            </a:r>
            <a:r>
              <a:rPr lang="en-US" sz="2400" dirty="0">
                <a:solidFill>
                  <a:schemeClr val="tx2"/>
                </a:solidFill>
                <a:latin typeface="Source Sans Pro" panose="020B0503030403020204" pitchFamily="34" charset="0"/>
                <a:ea typeface="Source Sans Pro" panose="020B0503030403020204" pitchFamily="34" charset="0"/>
              </a:rPr>
              <a:t>and Select </a:t>
            </a:r>
            <a:r>
              <a:rPr lang="en-US" sz="2400" b="1" dirty="0">
                <a:solidFill>
                  <a:schemeClr val="tx2"/>
                </a:solidFill>
                <a:latin typeface="Source Sans Pro" panose="020B0503030403020204" pitchFamily="34" charset="0"/>
                <a:ea typeface="Source Sans Pro" panose="020B0503030403020204" pitchFamily="34" charset="0"/>
              </a:rPr>
              <a:t>Articles</a:t>
            </a:r>
            <a:r>
              <a:rPr lang="en-US" sz="2400" dirty="0">
                <a:solidFill>
                  <a:schemeClr val="tx2"/>
                </a:solidFill>
                <a:latin typeface="Source Sans Pro" panose="020B0503030403020204" pitchFamily="34" charset="0"/>
                <a:ea typeface="Source Sans Pro" panose="020B0503030403020204" pitchFamily="34" charset="0"/>
              </a:rPr>
              <a:t> Folder.</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D04BE39-829F-BC7C-DCDD-909C528A865E}"/>
              </a:ext>
            </a:extLst>
          </p:cNvPr>
          <p:cNvPicPr>
            <a:picLocks noChangeAspect="1"/>
          </p:cNvPicPr>
          <p:nvPr/>
        </p:nvPicPr>
        <p:blipFill>
          <a:blip r:embed="rId4"/>
          <a:stretch>
            <a:fillRect/>
          </a:stretch>
        </p:blipFill>
        <p:spPr>
          <a:xfrm>
            <a:off x="1504416" y="1872767"/>
            <a:ext cx="9183168" cy="4307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8688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Bid Opportunities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 button and Select </a:t>
            </a:r>
            <a:r>
              <a:rPr lang="en-US" sz="2400" b="1" dirty="0">
                <a:solidFill>
                  <a:schemeClr val="tx2"/>
                </a:solidFill>
                <a:latin typeface="Source Sans Pro" panose="020B0503030403020204" pitchFamily="34" charset="0"/>
                <a:ea typeface="Source Sans Pro" panose="020B0503030403020204" pitchFamily="34" charset="0"/>
              </a:rPr>
              <a:t>Bid Opportunities</a:t>
            </a:r>
            <a:r>
              <a:rPr lang="en-US" sz="2400" dirty="0">
                <a:solidFill>
                  <a:schemeClr val="tx2"/>
                </a:solidFill>
                <a:latin typeface="Source Sans Pro" panose="020B0503030403020204" pitchFamily="34" charset="0"/>
                <a:ea typeface="Source Sans Pro" panose="020B0503030403020204" pitchFamily="34" charset="0"/>
              </a:rPr>
              <a:t>.</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E19F4F8-7C13-CEC8-4668-D4319A738397}"/>
              </a:ext>
            </a:extLst>
          </p:cNvPr>
          <p:cNvPicPr>
            <a:picLocks noChangeAspect="1"/>
          </p:cNvPicPr>
          <p:nvPr/>
        </p:nvPicPr>
        <p:blipFill>
          <a:blip r:embed="rId4"/>
          <a:stretch>
            <a:fillRect/>
          </a:stretch>
        </p:blipFill>
        <p:spPr>
          <a:xfrm>
            <a:off x="1343861" y="1872767"/>
            <a:ext cx="9504278" cy="4455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71140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Bid Opportunities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4697585" cy="3785652"/>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Provide the ff. fields:</a:t>
            </a:r>
          </a:p>
          <a:p>
            <a:r>
              <a:rPr lang="en-US" sz="2400" dirty="0">
                <a:solidFill>
                  <a:schemeClr val="tx2"/>
                </a:solidFill>
                <a:latin typeface="Source Sans Pro" panose="020B0503030403020204" pitchFamily="34" charset="0"/>
                <a:ea typeface="Source Sans Pro" panose="020B0503030403020204" pitchFamily="34" charset="0"/>
              </a:rPr>
              <a:t>- Content Name</a:t>
            </a:r>
          </a:p>
          <a:p>
            <a:r>
              <a:rPr lang="en-US" sz="2400" dirty="0">
                <a:solidFill>
                  <a:schemeClr val="tx2"/>
                </a:solidFill>
                <a:latin typeface="Source Sans Pro" panose="020B0503030403020204" pitchFamily="34" charset="0"/>
                <a:ea typeface="Source Sans Pro" panose="020B0503030403020204" pitchFamily="34" charset="0"/>
              </a:rPr>
              <a:t>- Title (Procurement Program/ Project)</a:t>
            </a:r>
          </a:p>
          <a:p>
            <a:r>
              <a:rPr lang="en-US" sz="2400" dirty="0">
                <a:solidFill>
                  <a:schemeClr val="tx2"/>
                </a:solidFill>
                <a:latin typeface="Source Sans Pro" panose="020B0503030403020204" pitchFamily="34" charset="0"/>
                <a:ea typeface="Source Sans Pro" panose="020B0503030403020204" pitchFamily="34" charset="0"/>
              </a:rPr>
              <a:t>- ABC (Amount)</a:t>
            </a:r>
          </a:p>
          <a:p>
            <a:r>
              <a:rPr lang="en-US" sz="2400" dirty="0">
                <a:solidFill>
                  <a:schemeClr val="tx2"/>
                </a:solidFill>
                <a:latin typeface="Source Sans Pro" panose="020B0503030403020204" pitchFamily="34" charset="0"/>
                <a:ea typeface="Source Sans Pro" panose="020B0503030403020204" pitchFamily="34" charset="0"/>
              </a:rPr>
              <a:t>- Date Published (BAC)</a:t>
            </a:r>
          </a:p>
          <a:p>
            <a:r>
              <a:rPr lang="en-US" sz="2400" dirty="0">
                <a:solidFill>
                  <a:schemeClr val="tx2"/>
                </a:solidFill>
                <a:latin typeface="Source Sans Pro" panose="020B0503030403020204" pitchFamily="34" charset="0"/>
                <a:ea typeface="Source Sans Pro" panose="020B0503030403020204" pitchFamily="34" charset="0"/>
              </a:rPr>
              <a:t>- Closing Date (BAC)</a:t>
            </a:r>
          </a:p>
          <a:p>
            <a:r>
              <a:rPr lang="en-US" sz="2400" dirty="0">
                <a:solidFill>
                  <a:schemeClr val="tx2"/>
                </a:solidFill>
                <a:latin typeface="Source Sans Pro" panose="020B0503030403020204" pitchFamily="34" charset="0"/>
                <a:ea typeface="Source Sans Pro" panose="020B0503030403020204" pitchFamily="34" charset="0"/>
              </a:rPr>
              <a:t>- For Other Information</a:t>
            </a:r>
          </a:p>
          <a:p>
            <a:r>
              <a:rPr lang="en-US" sz="2400" dirty="0">
                <a:solidFill>
                  <a:schemeClr val="tx2"/>
                </a:solidFill>
                <a:latin typeface="Source Sans Pro" panose="020B0503030403020204" pitchFamily="34" charset="0"/>
                <a:ea typeface="Source Sans Pro" panose="020B0503030403020204" pitchFamily="34" charset="0"/>
              </a:rPr>
              <a:t>- Attachment/s (RFQ/Bidding documents)</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E05697CD-2AFF-5EDF-3921-99A257A389FB}"/>
              </a:ext>
            </a:extLst>
          </p:cNvPr>
          <p:cNvPicPr>
            <a:picLocks noChangeAspect="1"/>
          </p:cNvPicPr>
          <p:nvPr/>
        </p:nvPicPr>
        <p:blipFill>
          <a:blip r:embed="rId4"/>
          <a:stretch>
            <a:fillRect/>
          </a:stretch>
        </p:blipFill>
        <p:spPr>
          <a:xfrm>
            <a:off x="5108295" y="1548648"/>
            <a:ext cx="6717451" cy="36170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85429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Bid Opportunities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Click </a:t>
            </a:r>
            <a:r>
              <a:rPr lang="en-US" sz="2400" b="1" dirty="0">
                <a:solidFill>
                  <a:schemeClr val="tx2"/>
                </a:solidFill>
                <a:latin typeface="Source Sans Pro" panose="020B0503030403020204" pitchFamily="34" charset="0"/>
                <a:ea typeface="Source Sans Pro" panose="020B0503030403020204" pitchFamily="34" charset="0"/>
              </a:rPr>
              <a:t>Submit for Workflow</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2" name="Picture 1" descr="A screenshot of a computer&#10;&#10;Description automatically generated">
            <a:extLst>
              <a:ext uri="{FF2B5EF4-FFF2-40B4-BE49-F238E27FC236}">
                <a16:creationId xmlns:a16="http://schemas.microsoft.com/office/drawing/2014/main" id="{BA7578D4-D8C7-E889-B42C-A6862713314C}"/>
              </a:ext>
            </a:extLst>
          </p:cNvPr>
          <p:cNvPicPr>
            <a:picLocks noChangeAspect="1"/>
          </p:cNvPicPr>
          <p:nvPr/>
        </p:nvPicPr>
        <p:blipFill>
          <a:blip r:embed="rId4"/>
          <a:stretch>
            <a:fillRect/>
          </a:stretch>
        </p:blipFill>
        <p:spPr>
          <a:xfrm>
            <a:off x="1946916" y="1780299"/>
            <a:ext cx="8298168" cy="4478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6359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Key Officials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Go to </a:t>
            </a:r>
            <a:r>
              <a:rPr lang="en-US" sz="2400" b="1" dirty="0">
                <a:solidFill>
                  <a:schemeClr val="tx2"/>
                </a:solidFill>
                <a:latin typeface="Source Sans Pro" panose="020B0503030403020204" pitchFamily="34" charset="0"/>
                <a:ea typeface="Source Sans Pro" panose="020B0503030403020204" pitchFamily="34" charset="0"/>
              </a:rPr>
              <a:t>Content &amp; Data </a:t>
            </a:r>
            <a:r>
              <a:rPr lang="en-US" sz="2400" dirty="0">
                <a:solidFill>
                  <a:schemeClr val="tx2"/>
                </a:solidFill>
                <a:latin typeface="Source Sans Pro" panose="020B0503030403020204" pitchFamily="34" charset="0"/>
                <a:ea typeface="Source Sans Pro" panose="020B0503030403020204" pitchFamily="34" charset="0"/>
              </a:rPr>
              <a:t>&gt; </a:t>
            </a:r>
            <a:r>
              <a:rPr lang="en-US" sz="2400" b="1" dirty="0">
                <a:solidFill>
                  <a:schemeClr val="tx2"/>
                </a:solidFill>
                <a:latin typeface="Source Sans Pro" panose="020B0503030403020204" pitchFamily="34" charset="0"/>
                <a:ea typeface="Source Sans Pro" panose="020B0503030403020204" pitchFamily="34" charset="0"/>
              </a:rPr>
              <a:t>Web Content </a:t>
            </a:r>
            <a:r>
              <a:rPr lang="en-US" sz="2400" dirty="0">
                <a:solidFill>
                  <a:schemeClr val="tx2"/>
                </a:solidFill>
                <a:latin typeface="Source Sans Pro" panose="020B0503030403020204" pitchFamily="34" charset="0"/>
                <a:ea typeface="Source Sans Pro" panose="020B0503030403020204" pitchFamily="34" charset="0"/>
              </a:rPr>
              <a:t>and Select </a:t>
            </a:r>
            <a:r>
              <a:rPr lang="en-US" sz="2400" b="1" dirty="0">
                <a:solidFill>
                  <a:schemeClr val="tx2"/>
                </a:solidFill>
                <a:latin typeface="Source Sans Pro" panose="020B0503030403020204" pitchFamily="34" charset="0"/>
                <a:ea typeface="Source Sans Pro" panose="020B0503030403020204" pitchFamily="34" charset="0"/>
              </a:rPr>
              <a:t>Articles</a:t>
            </a:r>
            <a:r>
              <a:rPr lang="en-US" sz="2400" dirty="0">
                <a:solidFill>
                  <a:schemeClr val="tx2"/>
                </a:solidFill>
                <a:latin typeface="Source Sans Pro" panose="020B0503030403020204" pitchFamily="34" charset="0"/>
                <a:ea typeface="Source Sans Pro" panose="020B0503030403020204" pitchFamily="34" charset="0"/>
              </a:rPr>
              <a:t> Folder.</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2" name="Picture 1" descr="A screenshot of a computer&#10;&#10;Description automatically generated">
            <a:extLst>
              <a:ext uri="{FF2B5EF4-FFF2-40B4-BE49-F238E27FC236}">
                <a16:creationId xmlns:a16="http://schemas.microsoft.com/office/drawing/2014/main" id="{5D04BE39-829F-BC7C-DCDD-909C528A865E}"/>
              </a:ext>
            </a:extLst>
          </p:cNvPr>
          <p:cNvPicPr>
            <a:picLocks noChangeAspect="1"/>
          </p:cNvPicPr>
          <p:nvPr/>
        </p:nvPicPr>
        <p:blipFill>
          <a:blip r:embed="rId4"/>
          <a:stretch>
            <a:fillRect/>
          </a:stretch>
        </p:blipFill>
        <p:spPr>
          <a:xfrm>
            <a:off x="1504416" y="1872767"/>
            <a:ext cx="9183168" cy="4307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0070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11024086" cy="1548648"/>
          </a:xfrm>
        </p:spPr>
        <p:txBody>
          <a:bodyPr>
            <a:normAutofit/>
          </a:bodyPr>
          <a:lstStyle/>
          <a:p>
            <a:pPr algn="l"/>
            <a:r>
              <a:rPr lang="en-US" sz="4800" b="1" dirty="0">
                <a:solidFill>
                  <a:schemeClr val="tx2"/>
                </a:solidFill>
                <a:latin typeface="Times New Roman" panose="02020603050405020304" pitchFamily="18" charset="0"/>
                <a:cs typeface="Times New Roman" panose="02020603050405020304" pitchFamily="18" charset="0"/>
              </a:rPr>
              <a:t>Course Outline (Day 2 to Day 5)</a:t>
            </a:r>
            <a:endParaRPr lang="en-PH" sz="48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3D36AC1-F563-0D1E-BB14-D1A56041750A}"/>
              </a:ext>
            </a:extLst>
          </p:cNvPr>
          <p:cNvSpPr txBox="1"/>
          <p:nvPr/>
        </p:nvSpPr>
        <p:spPr>
          <a:xfrm>
            <a:off x="466532" y="1237162"/>
            <a:ext cx="11273246" cy="3785652"/>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Accessing Liferay</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Select a Portal to Manage</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Create a Banner</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Create an Article</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Create a Department Circular Content</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Create a Bid Opportunities Content</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Create a Key Officials Content</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Signing Out</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Review a Content</a:t>
            </a:r>
          </a:p>
          <a:p>
            <a:pPr marL="285750" indent="-285750">
              <a:buFont typeface="Arial" panose="020B0604020202020204" pitchFamily="34" charset="0"/>
              <a:buChar char="•"/>
            </a:pPr>
            <a:r>
              <a:rPr lang="en-US" sz="2400" dirty="0">
                <a:solidFill>
                  <a:schemeClr val="tx2"/>
                </a:solidFill>
                <a:latin typeface="Source Sans Pro" panose="020B0503030403020204" pitchFamily="34" charset="0"/>
                <a:ea typeface="Source Sans Pro" panose="020B0503030403020204" pitchFamily="34" charset="0"/>
              </a:rPr>
              <a:t>How to Approve a Content</a:t>
            </a:r>
            <a:endParaRPr lang="en-US" sz="2400" b="1" dirty="0">
              <a:solidFill>
                <a:schemeClr val="tx2"/>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85478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Key Officials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Click + button and Select </a:t>
            </a:r>
            <a:r>
              <a:rPr lang="en-US" sz="2400" b="1" dirty="0">
                <a:solidFill>
                  <a:schemeClr val="tx2"/>
                </a:solidFill>
                <a:latin typeface="Source Sans Pro" panose="020B0503030403020204" pitchFamily="34" charset="0"/>
                <a:ea typeface="Source Sans Pro" panose="020B0503030403020204" pitchFamily="34" charset="0"/>
              </a:rPr>
              <a:t>Key Officials</a:t>
            </a:r>
            <a:r>
              <a:rPr lang="en-US" sz="2400" dirty="0">
                <a:solidFill>
                  <a:schemeClr val="tx2"/>
                </a:solidFill>
                <a:latin typeface="Source Sans Pro" panose="020B0503030403020204" pitchFamily="34" charset="0"/>
                <a:ea typeface="Source Sans Pro" panose="020B0503030403020204" pitchFamily="34" charset="0"/>
              </a:rPr>
              <a:t>.</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E0152447-93AE-E877-8838-B07210FE185B}"/>
              </a:ext>
            </a:extLst>
          </p:cNvPr>
          <p:cNvPicPr>
            <a:picLocks noChangeAspect="1"/>
          </p:cNvPicPr>
          <p:nvPr/>
        </p:nvPicPr>
        <p:blipFill>
          <a:blip r:embed="rId4"/>
          <a:stretch>
            <a:fillRect/>
          </a:stretch>
        </p:blipFill>
        <p:spPr>
          <a:xfrm>
            <a:off x="1556918" y="1872767"/>
            <a:ext cx="9078164" cy="43071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83734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Key Officials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4697585" cy="2308324"/>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Provide the ff. fields:</a:t>
            </a:r>
          </a:p>
          <a:p>
            <a:r>
              <a:rPr lang="en-US" sz="2400" dirty="0">
                <a:solidFill>
                  <a:schemeClr val="tx2"/>
                </a:solidFill>
                <a:latin typeface="Source Sans Pro" panose="020B0503030403020204" pitchFamily="34" charset="0"/>
                <a:ea typeface="Source Sans Pro" panose="020B0503030403020204" pitchFamily="34" charset="0"/>
              </a:rPr>
              <a:t>- Content Name</a:t>
            </a:r>
          </a:p>
          <a:p>
            <a:r>
              <a:rPr lang="en-US" sz="2400" dirty="0">
                <a:solidFill>
                  <a:schemeClr val="tx2"/>
                </a:solidFill>
                <a:latin typeface="Source Sans Pro" panose="020B0503030403020204" pitchFamily="34" charset="0"/>
                <a:ea typeface="Source Sans Pro" panose="020B0503030403020204" pitchFamily="34" charset="0"/>
              </a:rPr>
              <a:t>- Name</a:t>
            </a:r>
          </a:p>
          <a:p>
            <a:r>
              <a:rPr lang="en-US" sz="2400" dirty="0">
                <a:solidFill>
                  <a:schemeClr val="tx2"/>
                </a:solidFill>
                <a:latin typeface="Source Sans Pro" panose="020B0503030403020204" pitchFamily="34" charset="0"/>
                <a:ea typeface="Source Sans Pro" panose="020B0503030403020204" pitchFamily="34" charset="0"/>
              </a:rPr>
              <a:t>- Designation</a:t>
            </a:r>
          </a:p>
          <a:p>
            <a:r>
              <a:rPr lang="en-US" sz="2400" dirty="0">
                <a:solidFill>
                  <a:schemeClr val="tx2"/>
                </a:solidFill>
                <a:latin typeface="Source Sans Pro" panose="020B0503030403020204" pitchFamily="34" charset="0"/>
                <a:ea typeface="Source Sans Pro" panose="020B0503030403020204" pitchFamily="34" charset="0"/>
              </a:rPr>
              <a:t>- Email Address</a:t>
            </a:r>
          </a:p>
          <a:p>
            <a:r>
              <a:rPr lang="en-US" sz="2400" dirty="0">
                <a:solidFill>
                  <a:schemeClr val="tx2"/>
                </a:solidFill>
                <a:latin typeface="Source Sans Pro" panose="020B0503030403020204" pitchFamily="34" charset="0"/>
                <a:ea typeface="Source Sans Pro" panose="020B0503030403020204" pitchFamily="34" charset="0"/>
              </a:rPr>
              <a:t>- Telephone/ Fax No.</a:t>
            </a:r>
            <a:endParaRPr lang="en-US" sz="2400" dirty="0">
              <a:solidFill>
                <a:schemeClr val="accent1"/>
              </a:solidFill>
              <a:latin typeface="Source Sans Pro" panose="020B0503030403020204" pitchFamily="34" charset="0"/>
              <a:ea typeface="Source Sans Pro" panose="020B050303040302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35419148-8073-E663-A7AD-1EC79338ECEA}"/>
              </a:ext>
            </a:extLst>
          </p:cNvPr>
          <p:cNvPicPr>
            <a:picLocks noChangeAspect="1"/>
          </p:cNvPicPr>
          <p:nvPr/>
        </p:nvPicPr>
        <p:blipFill>
          <a:blip r:embed="rId4"/>
          <a:stretch>
            <a:fillRect/>
          </a:stretch>
        </p:blipFill>
        <p:spPr>
          <a:xfrm>
            <a:off x="4113322" y="1684115"/>
            <a:ext cx="7624844" cy="3327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6907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Create a Key Officials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Click </a:t>
            </a:r>
            <a:r>
              <a:rPr lang="en-US" sz="2400" b="1" dirty="0">
                <a:solidFill>
                  <a:schemeClr val="tx2"/>
                </a:solidFill>
                <a:latin typeface="Source Sans Pro" panose="020B0503030403020204" pitchFamily="34" charset="0"/>
                <a:ea typeface="Source Sans Pro" panose="020B0503030403020204" pitchFamily="34" charset="0"/>
              </a:rPr>
              <a:t>Submit for Workflow</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4" name="Picture 3" descr="A screenshot of a computer&#10;&#10;Description automatically generated">
            <a:extLst>
              <a:ext uri="{FF2B5EF4-FFF2-40B4-BE49-F238E27FC236}">
                <a16:creationId xmlns:a16="http://schemas.microsoft.com/office/drawing/2014/main" id="{1DF8585D-1810-CC24-8668-EB38CA50F273}"/>
              </a:ext>
            </a:extLst>
          </p:cNvPr>
          <p:cNvPicPr>
            <a:picLocks noChangeAspect="1"/>
          </p:cNvPicPr>
          <p:nvPr/>
        </p:nvPicPr>
        <p:blipFill>
          <a:blip r:embed="rId4"/>
          <a:stretch>
            <a:fillRect/>
          </a:stretch>
        </p:blipFill>
        <p:spPr>
          <a:xfrm>
            <a:off x="1236412" y="1872767"/>
            <a:ext cx="9719176" cy="4326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90999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Signing Out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39" y="1189990"/>
            <a:ext cx="6931499" cy="461665"/>
          </a:xfrm>
          <a:prstGeom prst="rect">
            <a:avLst/>
          </a:prstGeom>
          <a:noFill/>
        </p:spPr>
        <p:txBody>
          <a:bodyPr wrap="square" rtlCol="0">
            <a:spAutoFit/>
          </a:bodyPr>
          <a:lstStyle/>
          <a:p>
            <a:pPr marL="457200" indent="-457200">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Click User Profile Icon </a:t>
            </a:r>
            <a:r>
              <a:rPr lang="en-US" sz="2400" b="1" dirty="0">
                <a:solidFill>
                  <a:schemeClr val="accent1"/>
                </a:solidFill>
                <a:latin typeface="Source Sans Pro" panose="020B0503030403020204" pitchFamily="34" charset="0"/>
                <a:ea typeface="Source Sans Pro" panose="020B0503030403020204" pitchFamily="34" charset="0"/>
              </a:rPr>
              <a:t>→ Sign Out</a:t>
            </a:r>
            <a:r>
              <a:rPr lang="en-US" sz="2400" dirty="0">
                <a:solidFill>
                  <a:schemeClr val="accent1"/>
                </a:solidFill>
                <a:latin typeface="Source Sans Pro" panose="020B0503030403020204" pitchFamily="34" charset="0"/>
                <a:ea typeface="Source Sans Pro" panose="020B0503030403020204" pitchFamily="34" charset="0"/>
              </a:rPr>
              <a:t>.</a:t>
            </a:r>
          </a:p>
        </p:txBody>
      </p:sp>
      <p:pic>
        <p:nvPicPr>
          <p:cNvPr id="2" name="Picture 1" descr="A screenshot of a computer&#10;&#10;Description automatically generated">
            <a:extLst>
              <a:ext uri="{FF2B5EF4-FFF2-40B4-BE49-F238E27FC236}">
                <a16:creationId xmlns:a16="http://schemas.microsoft.com/office/drawing/2014/main" id="{48BFB5FB-9E81-1546-D8B0-C1B0294ABFBC}"/>
              </a:ext>
            </a:extLst>
          </p:cNvPr>
          <p:cNvPicPr>
            <a:picLocks noChangeAspect="1"/>
          </p:cNvPicPr>
          <p:nvPr/>
        </p:nvPicPr>
        <p:blipFill>
          <a:blip r:embed="rId4"/>
          <a:stretch>
            <a:fillRect/>
          </a:stretch>
        </p:blipFill>
        <p:spPr>
          <a:xfrm>
            <a:off x="812096" y="1872767"/>
            <a:ext cx="10567808" cy="4361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2934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2555631" y="1441938"/>
            <a:ext cx="7080738" cy="3974124"/>
          </a:xfrm>
          <a:prstGeom prst="ellipse">
            <a:avLst/>
          </a:prstGeom>
        </p:spPr>
        <p:txBody>
          <a:bodyPr vert="horz" lIns="91440" tIns="45720" rIns="91440" bIns="45720" rtlCol="0" anchor="ctr">
            <a:normAutofit fontScale="90000"/>
          </a:bodyPr>
          <a:lstStyle/>
          <a:p>
            <a:r>
              <a:rPr lang="en-US" sz="7200" b="1" dirty="0">
                <a:solidFill>
                  <a:schemeClr val="bg2"/>
                </a:solidFill>
              </a:rPr>
              <a:t>Portal Content Reviewer</a:t>
            </a:r>
          </a:p>
        </p:txBody>
      </p:sp>
    </p:spTree>
    <p:extLst>
      <p:ext uri="{BB962C8B-B14F-4D97-AF65-F5344CB8AC3E}">
        <p14:creationId xmlns:p14="http://schemas.microsoft.com/office/powerpoint/2010/main" val="38501534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Go to </a:t>
            </a:r>
            <a:r>
              <a:rPr lang="en-US" sz="2400" b="1" dirty="0">
                <a:solidFill>
                  <a:schemeClr val="tx2"/>
                </a:solidFill>
                <a:latin typeface="Source Sans Pro" panose="020B0503030403020204" pitchFamily="34" charset="0"/>
                <a:ea typeface="Source Sans Pro" panose="020B0503030403020204" pitchFamily="34" charset="0"/>
              </a:rPr>
              <a:t>User Profile Menu </a:t>
            </a:r>
            <a:r>
              <a:rPr lang="en-US" sz="2400" dirty="0">
                <a:solidFill>
                  <a:schemeClr val="tx2"/>
                </a:solidFill>
                <a:latin typeface="Source Sans Pro" panose="020B0503030403020204" pitchFamily="34" charset="0"/>
                <a:ea typeface="Source Sans Pro" panose="020B0503030403020204" pitchFamily="34" charset="0"/>
              </a:rPr>
              <a:t>&gt; </a:t>
            </a:r>
            <a:r>
              <a:rPr lang="en-US" sz="2400" b="1" dirty="0">
                <a:solidFill>
                  <a:schemeClr val="tx2"/>
                </a:solidFill>
                <a:latin typeface="Source Sans Pro" panose="020B0503030403020204" pitchFamily="34" charset="0"/>
                <a:ea typeface="Source Sans Pro" panose="020B0503030403020204" pitchFamily="34" charset="0"/>
              </a:rPr>
              <a:t>Notifications</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2" name="Picture 1" descr="A screenshot of a computer&#10;&#10;Description automatically generated">
            <a:extLst>
              <a:ext uri="{FF2B5EF4-FFF2-40B4-BE49-F238E27FC236}">
                <a16:creationId xmlns:a16="http://schemas.microsoft.com/office/drawing/2014/main" id="{F0B65B27-1ACF-263E-CCF4-3639023F4B3E}"/>
              </a:ext>
            </a:extLst>
          </p:cNvPr>
          <p:cNvPicPr>
            <a:picLocks noChangeAspect="1"/>
          </p:cNvPicPr>
          <p:nvPr/>
        </p:nvPicPr>
        <p:blipFill>
          <a:blip r:embed="rId4"/>
          <a:stretch>
            <a:fillRect/>
          </a:stretch>
        </p:blipFill>
        <p:spPr>
          <a:xfrm>
            <a:off x="829458" y="1872767"/>
            <a:ext cx="10533084" cy="4347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03362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Select an article to review from the Notifications List.</a:t>
            </a:r>
          </a:p>
        </p:txBody>
      </p:sp>
      <p:pic>
        <p:nvPicPr>
          <p:cNvPr id="2" name="Picture 1" descr="A screenshot of a computer&#10;&#10;Description automatically generated">
            <a:extLst>
              <a:ext uri="{FF2B5EF4-FFF2-40B4-BE49-F238E27FC236}">
                <a16:creationId xmlns:a16="http://schemas.microsoft.com/office/drawing/2014/main" id="{F379B012-A06B-3E94-A029-A1FD56905FE6}"/>
              </a:ext>
            </a:extLst>
          </p:cNvPr>
          <p:cNvPicPr>
            <a:picLocks noChangeAspect="1"/>
          </p:cNvPicPr>
          <p:nvPr/>
        </p:nvPicPr>
        <p:blipFill>
          <a:blip r:embed="rId4"/>
          <a:stretch>
            <a:fillRect/>
          </a:stretch>
        </p:blipFill>
        <p:spPr>
          <a:xfrm>
            <a:off x="1246486" y="1872767"/>
            <a:ext cx="9699027" cy="4354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3598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Click the </a:t>
            </a:r>
            <a:r>
              <a:rPr lang="en-US" sz="2400" b="1" dirty="0">
                <a:solidFill>
                  <a:schemeClr val="tx2"/>
                </a:solidFill>
                <a:latin typeface="Source Sans Pro" panose="020B0503030403020204" pitchFamily="34" charset="0"/>
                <a:ea typeface="Source Sans Pro" panose="020B0503030403020204" pitchFamily="34" charset="0"/>
              </a:rPr>
              <a:t>three-dot icon </a:t>
            </a:r>
            <a:r>
              <a:rPr lang="en-US" sz="2400" dirty="0">
                <a:solidFill>
                  <a:schemeClr val="tx2"/>
                </a:solidFill>
                <a:latin typeface="Source Sans Pro" panose="020B0503030403020204" pitchFamily="34" charset="0"/>
                <a:ea typeface="Source Sans Pro" panose="020B0503030403020204" pitchFamily="34" charset="0"/>
              </a:rPr>
              <a:t>and select </a:t>
            </a:r>
            <a:r>
              <a:rPr lang="en-US" sz="2400" b="1" dirty="0">
                <a:solidFill>
                  <a:schemeClr val="tx2"/>
                </a:solidFill>
                <a:latin typeface="Source Sans Pro" panose="020B0503030403020204" pitchFamily="34" charset="0"/>
                <a:ea typeface="Source Sans Pro" panose="020B0503030403020204" pitchFamily="34" charset="0"/>
              </a:rPr>
              <a:t>Assign to Me</a:t>
            </a:r>
            <a:r>
              <a:rPr lang="en-US" sz="2400" dirty="0">
                <a:solidFill>
                  <a:schemeClr val="tx2"/>
                </a:solidFill>
                <a:latin typeface="Source Sans Pro" panose="020B0503030403020204" pitchFamily="34" charset="0"/>
                <a:ea typeface="Source Sans Pro" panose="020B0503030403020204" pitchFamily="34" charset="0"/>
              </a:rPr>
              <a:t>. Then click </a:t>
            </a:r>
            <a:r>
              <a:rPr lang="en-US" sz="2400" b="1" dirty="0">
                <a:solidFill>
                  <a:schemeClr val="tx2"/>
                </a:solidFill>
                <a:latin typeface="Source Sans Pro" panose="020B0503030403020204" pitchFamily="34" charset="0"/>
                <a:ea typeface="Source Sans Pro" panose="020B0503030403020204" pitchFamily="34" charset="0"/>
              </a:rPr>
              <a:t>Done</a:t>
            </a:r>
            <a:r>
              <a:rPr lang="en-US" sz="2400" dirty="0">
                <a:solidFill>
                  <a:schemeClr val="tx2"/>
                </a:solidFill>
                <a:latin typeface="Source Sans Pro" panose="020B0503030403020204" pitchFamily="34" charset="0"/>
                <a:ea typeface="Source Sans Pro" panose="020B0503030403020204" pitchFamily="34" charset="0"/>
              </a:rPr>
              <a:t>. </a:t>
            </a:r>
          </a:p>
        </p:txBody>
      </p:sp>
      <p:pic>
        <p:nvPicPr>
          <p:cNvPr id="4" name="Picture 3" descr="A screen shot of a computer&#10;&#10;Description automatically generated">
            <a:extLst>
              <a:ext uri="{FF2B5EF4-FFF2-40B4-BE49-F238E27FC236}">
                <a16:creationId xmlns:a16="http://schemas.microsoft.com/office/drawing/2014/main" id="{5590A376-C4D1-988D-8FA5-DAA6A4090C19}"/>
              </a:ext>
            </a:extLst>
          </p:cNvPr>
          <p:cNvPicPr>
            <a:picLocks noChangeAspect="1"/>
          </p:cNvPicPr>
          <p:nvPr/>
        </p:nvPicPr>
        <p:blipFill>
          <a:blip r:embed="rId4"/>
          <a:stretch>
            <a:fillRect/>
          </a:stretch>
        </p:blipFill>
        <p:spPr>
          <a:xfrm>
            <a:off x="747547" y="1923598"/>
            <a:ext cx="10696906" cy="3744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6797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Click the </a:t>
            </a:r>
            <a:r>
              <a:rPr lang="en-US" sz="2400" b="1" dirty="0">
                <a:solidFill>
                  <a:schemeClr val="tx2"/>
                </a:solidFill>
                <a:latin typeface="Source Sans Pro" panose="020B0503030403020204" pitchFamily="34" charset="0"/>
                <a:ea typeface="Source Sans Pro" panose="020B0503030403020204" pitchFamily="34" charset="0"/>
              </a:rPr>
              <a:t>three-dot icon </a:t>
            </a:r>
            <a:r>
              <a:rPr lang="en-US" sz="2400" dirty="0">
                <a:solidFill>
                  <a:schemeClr val="tx2"/>
                </a:solidFill>
                <a:latin typeface="Source Sans Pro" panose="020B0503030403020204" pitchFamily="34" charset="0"/>
                <a:ea typeface="Source Sans Pro" panose="020B0503030403020204" pitchFamily="34" charset="0"/>
              </a:rPr>
              <a:t>and select </a:t>
            </a:r>
            <a:r>
              <a:rPr lang="en-US" sz="2400" b="1" dirty="0">
                <a:solidFill>
                  <a:schemeClr val="tx2"/>
                </a:solidFill>
                <a:latin typeface="Source Sans Pro" panose="020B0503030403020204" pitchFamily="34" charset="0"/>
                <a:ea typeface="Source Sans Pro" panose="020B0503030403020204" pitchFamily="34" charset="0"/>
              </a:rPr>
              <a:t>Assign to Me</a:t>
            </a:r>
            <a:r>
              <a:rPr lang="en-US" sz="2400" dirty="0">
                <a:solidFill>
                  <a:schemeClr val="tx2"/>
                </a:solidFill>
                <a:latin typeface="Source Sans Pro" panose="020B0503030403020204" pitchFamily="34" charset="0"/>
                <a:ea typeface="Source Sans Pro" panose="020B0503030403020204" pitchFamily="34" charset="0"/>
              </a:rPr>
              <a:t>. Then click </a:t>
            </a:r>
            <a:r>
              <a:rPr lang="en-US" sz="2400" b="1" dirty="0">
                <a:solidFill>
                  <a:schemeClr val="tx2"/>
                </a:solidFill>
                <a:latin typeface="Source Sans Pro" panose="020B0503030403020204" pitchFamily="34" charset="0"/>
                <a:ea typeface="Source Sans Pro" panose="020B0503030403020204" pitchFamily="34" charset="0"/>
              </a:rPr>
              <a:t>Done</a:t>
            </a:r>
            <a:r>
              <a:rPr lang="en-US" sz="2400" dirty="0">
                <a:solidFill>
                  <a:schemeClr val="tx2"/>
                </a:solidFill>
                <a:latin typeface="Source Sans Pro" panose="020B0503030403020204" pitchFamily="34" charset="0"/>
                <a:ea typeface="Source Sans Pro" panose="020B0503030403020204" pitchFamily="34" charset="0"/>
              </a:rPr>
              <a:t>. </a:t>
            </a:r>
          </a:p>
        </p:txBody>
      </p:sp>
      <p:pic>
        <p:nvPicPr>
          <p:cNvPr id="2" name="Picture 1" descr="A screenshot of a computer&#10;&#10;Description automatically generated">
            <a:extLst>
              <a:ext uri="{FF2B5EF4-FFF2-40B4-BE49-F238E27FC236}">
                <a16:creationId xmlns:a16="http://schemas.microsoft.com/office/drawing/2014/main" id="{4A89E2B2-10FF-9C9A-9732-E9B5D3808580}"/>
              </a:ext>
            </a:extLst>
          </p:cNvPr>
          <p:cNvPicPr>
            <a:picLocks noChangeAspect="1"/>
          </p:cNvPicPr>
          <p:nvPr/>
        </p:nvPicPr>
        <p:blipFill>
          <a:blip r:embed="rId4"/>
          <a:stretch>
            <a:fillRect/>
          </a:stretch>
        </p:blipFill>
        <p:spPr>
          <a:xfrm>
            <a:off x="672853" y="1872767"/>
            <a:ext cx="10846294"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6617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Check, review or edit the article by clicking the </a:t>
            </a:r>
            <a:r>
              <a:rPr lang="en-US" sz="2400" b="1" dirty="0">
                <a:solidFill>
                  <a:schemeClr val="tx2"/>
                </a:solidFill>
                <a:latin typeface="Source Sans Pro" panose="020B0503030403020204" pitchFamily="34" charset="0"/>
                <a:ea typeface="Source Sans Pro" panose="020B0503030403020204" pitchFamily="34" charset="0"/>
              </a:rPr>
              <a:t>edit</a:t>
            </a:r>
            <a:r>
              <a:rPr lang="en-US" sz="2400" dirty="0">
                <a:solidFill>
                  <a:schemeClr val="tx2"/>
                </a:solidFill>
                <a:latin typeface="Source Sans Pro" panose="020B0503030403020204" pitchFamily="34" charset="0"/>
                <a:ea typeface="Source Sans Pro" panose="020B0503030403020204" pitchFamily="34" charset="0"/>
              </a:rPr>
              <a:t> button. </a:t>
            </a:r>
          </a:p>
        </p:txBody>
      </p:sp>
      <p:pic>
        <p:nvPicPr>
          <p:cNvPr id="4" name="Picture 3" descr="A screenshot of a computer&#10;&#10;Description automatically generated">
            <a:extLst>
              <a:ext uri="{FF2B5EF4-FFF2-40B4-BE49-F238E27FC236}">
                <a16:creationId xmlns:a16="http://schemas.microsoft.com/office/drawing/2014/main" id="{66018712-ACFC-1BE3-7E8C-11D28667E549}"/>
              </a:ext>
            </a:extLst>
          </p:cNvPr>
          <p:cNvPicPr>
            <a:picLocks noChangeAspect="1"/>
          </p:cNvPicPr>
          <p:nvPr/>
        </p:nvPicPr>
        <p:blipFill>
          <a:blip r:embed="rId4"/>
          <a:stretch>
            <a:fillRect/>
          </a:stretch>
        </p:blipFill>
        <p:spPr>
          <a:xfrm>
            <a:off x="1352573" y="1872767"/>
            <a:ext cx="9486853" cy="4339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988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144000" cy="1548648"/>
          </a:xfrm>
        </p:spPr>
        <p:txBody>
          <a:bodyPr>
            <a:normAutofit/>
          </a:bodyPr>
          <a:lstStyle/>
          <a:p>
            <a:pPr algn="l"/>
            <a:r>
              <a:rPr lang="en-US" sz="4800" b="1" dirty="0">
                <a:solidFill>
                  <a:schemeClr val="tx2"/>
                </a:solidFill>
                <a:latin typeface="Times New Roman" panose="02020603050405020304" pitchFamily="18" charset="0"/>
                <a:cs typeface="Times New Roman" panose="02020603050405020304" pitchFamily="18" charset="0"/>
              </a:rPr>
              <a:t>House</a:t>
            </a:r>
            <a:r>
              <a:rPr lang="en-PH" sz="4800" b="1" dirty="0">
                <a:solidFill>
                  <a:schemeClr val="tx2"/>
                </a:solidFill>
                <a:latin typeface="Times New Roman" panose="02020603050405020304" pitchFamily="18" charset="0"/>
                <a:cs typeface="Times New Roman" panose="02020603050405020304" pitchFamily="18" charset="0"/>
              </a:rPr>
              <a:t> Rules</a:t>
            </a:r>
          </a:p>
        </p:txBody>
      </p:sp>
      <p:sp>
        <p:nvSpPr>
          <p:cNvPr id="3" name="Rectangle 2">
            <a:extLst>
              <a:ext uri="{FF2B5EF4-FFF2-40B4-BE49-F238E27FC236}">
                <a16:creationId xmlns:a16="http://schemas.microsoft.com/office/drawing/2014/main" id="{33956BE5-3851-91C1-35B4-454E5AD8ED9A}"/>
              </a:ext>
            </a:extLst>
          </p:cNvPr>
          <p:cNvSpPr/>
          <p:nvPr/>
        </p:nvSpPr>
        <p:spPr>
          <a:xfrm>
            <a:off x="1276141" y="1316335"/>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ACTIVELY PARTICIPATE</a:t>
            </a:r>
          </a:p>
        </p:txBody>
      </p:sp>
      <p:sp>
        <p:nvSpPr>
          <p:cNvPr id="4" name="Rectangle 3">
            <a:extLst>
              <a:ext uri="{FF2B5EF4-FFF2-40B4-BE49-F238E27FC236}">
                <a16:creationId xmlns:a16="http://schemas.microsoft.com/office/drawing/2014/main" id="{6BCC4F0D-B884-3068-C975-A15A8627A9F0}"/>
              </a:ext>
            </a:extLst>
          </p:cNvPr>
          <p:cNvSpPr/>
          <p:nvPr/>
        </p:nvSpPr>
        <p:spPr>
          <a:xfrm>
            <a:off x="5786178" y="1316334"/>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BE RESPECTFUL</a:t>
            </a:r>
          </a:p>
        </p:txBody>
      </p:sp>
      <p:sp>
        <p:nvSpPr>
          <p:cNvPr id="7" name="Rectangle 6">
            <a:extLst>
              <a:ext uri="{FF2B5EF4-FFF2-40B4-BE49-F238E27FC236}">
                <a16:creationId xmlns:a16="http://schemas.microsoft.com/office/drawing/2014/main" id="{BC001C87-BA14-A7EF-000A-7CD9D842E244}"/>
              </a:ext>
            </a:extLst>
          </p:cNvPr>
          <p:cNvSpPr/>
          <p:nvPr/>
        </p:nvSpPr>
        <p:spPr>
          <a:xfrm>
            <a:off x="1276141" y="3840146"/>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RAISE YOUR HAND IF YOU HAVE QUESTIONS</a:t>
            </a:r>
          </a:p>
        </p:txBody>
      </p:sp>
      <p:sp>
        <p:nvSpPr>
          <p:cNvPr id="8" name="Rectangle 7">
            <a:extLst>
              <a:ext uri="{FF2B5EF4-FFF2-40B4-BE49-F238E27FC236}">
                <a16:creationId xmlns:a16="http://schemas.microsoft.com/office/drawing/2014/main" id="{B19EBFA8-00F4-7D35-5E8B-27D9B043C5FB}"/>
              </a:ext>
            </a:extLst>
          </p:cNvPr>
          <p:cNvSpPr/>
          <p:nvPr/>
        </p:nvSpPr>
        <p:spPr>
          <a:xfrm>
            <a:off x="5786178" y="3840146"/>
            <a:ext cx="4290646" cy="234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8F8F8"/>
                </a:solidFill>
                <a:latin typeface="Source Sans Pro" panose="020B0503030403020204" pitchFamily="34" charset="0"/>
                <a:ea typeface="Source Sans Pro" panose="020B0503030403020204" pitchFamily="34" charset="0"/>
              </a:rPr>
              <a:t>STAY FOCUSED</a:t>
            </a:r>
          </a:p>
        </p:txBody>
      </p:sp>
    </p:spTree>
    <p:extLst>
      <p:ext uri="{BB962C8B-B14F-4D97-AF65-F5344CB8AC3E}">
        <p14:creationId xmlns:p14="http://schemas.microsoft.com/office/powerpoint/2010/main" val="211784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After editing the content of the article, select a page or pages to display the article </a:t>
            </a:r>
            <a:r>
              <a:rPr lang="en-US" sz="2400" b="1" dirty="0">
                <a:solidFill>
                  <a:schemeClr val="tx2"/>
                </a:solidFill>
                <a:latin typeface="Source Sans Pro" panose="020B0503030403020204" pitchFamily="34" charset="0"/>
                <a:ea typeface="Source Sans Pro" panose="020B0503030403020204" pitchFamily="34" charset="0"/>
              </a:rPr>
              <a:t>Aggregate To (Site)</a:t>
            </a:r>
            <a:r>
              <a:rPr lang="en-US" sz="2400" dirty="0">
                <a:solidFill>
                  <a:schemeClr val="tx2"/>
                </a:solidFill>
                <a:latin typeface="Source Sans Pro" panose="020B0503030403020204" pitchFamily="34" charset="0"/>
                <a:ea typeface="Source Sans Pro" panose="020B0503030403020204" pitchFamily="34" charset="0"/>
              </a:rPr>
              <a:t>, Group, Category, Subcategory (if applicable), Type and Subtype (if applicable), and Subject and Subtopic (if applicable).</a:t>
            </a:r>
          </a:p>
        </p:txBody>
      </p:sp>
      <p:pic>
        <p:nvPicPr>
          <p:cNvPr id="2" name="Picture 1" descr="A screenshot of a computer&#10;&#10;Description automatically generated">
            <a:extLst>
              <a:ext uri="{FF2B5EF4-FFF2-40B4-BE49-F238E27FC236}">
                <a16:creationId xmlns:a16="http://schemas.microsoft.com/office/drawing/2014/main" id="{521CFA0D-DBC8-3A18-E143-48F5778E70D3}"/>
              </a:ext>
            </a:extLst>
          </p:cNvPr>
          <p:cNvPicPr>
            <a:picLocks noChangeAspect="1"/>
          </p:cNvPicPr>
          <p:nvPr/>
        </p:nvPicPr>
        <p:blipFill>
          <a:blip r:embed="rId4"/>
          <a:stretch>
            <a:fillRect/>
          </a:stretch>
        </p:blipFill>
        <p:spPr>
          <a:xfrm>
            <a:off x="2828082" y="2483948"/>
            <a:ext cx="6524262" cy="37164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3806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63721313-5E83-D38E-B58F-C11C1CDBCBB9}"/>
              </a:ext>
            </a:extLst>
          </p:cNvPr>
          <p:cNvPicPr>
            <a:picLocks noChangeAspect="1"/>
          </p:cNvPicPr>
          <p:nvPr/>
        </p:nvPicPr>
        <p:blipFill>
          <a:blip r:embed="rId4"/>
          <a:stretch>
            <a:fillRect/>
          </a:stretch>
        </p:blipFill>
        <p:spPr>
          <a:xfrm>
            <a:off x="2800505" y="2517493"/>
            <a:ext cx="6590990" cy="369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2A3E5EE9-E478-EF7A-A8B0-56CF0F866F23}"/>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After editing the content of the article, select a page or pages to display the article Aggregate To (Site), </a:t>
            </a:r>
            <a:r>
              <a:rPr lang="en-US" sz="2400" b="1" dirty="0">
                <a:solidFill>
                  <a:schemeClr val="tx2"/>
                </a:solidFill>
                <a:latin typeface="Source Sans Pro" panose="020B0503030403020204" pitchFamily="34" charset="0"/>
                <a:ea typeface="Source Sans Pro" panose="020B0503030403020204" pitchFamily="34" charset="0"/>
              </a:rPr>
              <a:t>Group</a:t>
            </a:r>
            <a:r>
              <a:rPr lang="en-US" sz="2400" dirty="0">
                <a:solidFill>
                  <a:schemeClr val="tx2"/>
                </a:solidFill>
                <a:latin typeface="Source Sans Pro" panose="020B0503030403020204" pitchFamily="34" charset="0"/>
                <a:ea typeface="Source Sans Pro" panose="020B0503030403020204" pitchFamily="34" charset="0"/>
              </a:rPr>
              <a:t>, Category, Subcategory (if applicable), Type and Subtype (if applicable), and Subject and Subtopic (if applicable).</a:t>
            </a:r>
          </a:p>
        </p:txBody>
      </p:sp>
    </p:spTree>
    <p:extLst>
      <p:ext uri="{BB962C8B-B14F-4D97-AF65-F5344CB8AC3E}">
        <p14:creationId xmlns:p14="http://schemas.microsoft.com/office/powerpoint/2010/main" val="3587379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D2FE84D2-6F78-C246-4037-FA36C035F389}"/>
              </a:ext>
            </a:extLst>
          </p:cNvPr>
          <p:cNvPicPr>
            <a:picLocks noChangeAspect="1"/>
          </p:cNvPicPr>
          <p:nvPr/>
        </p:nvPicPr>
        <p:blipFill>
          <a:blip r:embed="rId4"/>
          <a:stretch>
            <a:fillRect/>
          </a:stretch>
        </p:blipFill>
        <p:spPr>
          <a:xfrm>
            <a:off x="2758329" y="2549178"/>
            <a:ext cx="6499398" cy="3735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1E2B3876-6D8E-AC66-E704-9F16DA63FAC7}"/>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After editing the content of the article, select a page or pages to display the article Aggregate To (Site), Group, </a:t>
            </a:r>
            <a:r>
              <a:rPr lang="en-US" sz="2400" b="1" dirty="0">
                <a:solidFill>
                  <a:schemeClr val="tx2"/>
                </a:solidFill>
                <a:latin typeface="Source Sans Pro" panose="020B0503030403020204" pitchFamily="34" charset="0"/>
                <a:ea typeface="Source Sans Pro" panose="020B0503030403020204" pitchFamily="34" charset="0"/>
              </a:rPr>
              <a:t>Category</a:t>
            </a:r>
            <a:r>
              <a:rPr lang="en-US" sz="2400" dirty="0">
                <a:solidFill>
                  <a:schemeClr val="tx2"/>
                </a:solidFill>
                <a:latin typeface="Source Sans Pro" panose="020B0503030403020204" pitchFamily="34" charset="0"/>
                <a:ea typeface="Source Sans Pro" panose="020B0503030403020204" pitchFamily="34" charset="0"/>
              </a:rPr>
              <a:t>, Subcategory (if applicable), Type and Subtype (if applicable), and Subject and Subtopic (if applicable).</a:t>
            </a:r>
          </a:p>
        </p:txBody>
      </p:sp>
    </p:spTree>
    <p:extLst>
      <p:ext uri="{BB962C8B-B14F-4D97-AF65-F5344CB8AC3E}">
        <p14:creationId xmlns:p14="http://schemas.microsoft.com/office/powerpoint/2010/main" val="1120584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CD193DD2-979D-BCCF-A33F-4D7EA984B512}"/>
              </a:ext>
            </a:extLst>
          </p:cNvPr>
          <p:cNvPicPr>
            <a:picLocks noChangeAspect="1"/>
          </p:cNvPicPr>
          <p:nvPr/>
        </p:nvPicPr>
        <p:blipFill>
          <a:blip r:embed="rId4"/>
          <a:stretch>
            <a:fillRect/>
          </a:stretch>
        </p:blipFill>
        <p:spPr>
          <a:xfrm>
            <a:off x="2897528" y="2611431"/>
            <a:ext cx="6396944" cy="3656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539E6C25-6DDB-0E72-E145-FA12DA178EB6}"/>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After editing the content of the article, select a page or pages to display the article Aggregate To (Site), Group, Category, </a:t>
            </a:r>
            <a:r>
              <a:rPr lang="en-US" sz="2400" b="1" dirty="0">
                <a:solidFill>
                  <a:schemeClr val="tx2"/>
                </a:solidFill>
                <a:latin typeface="Source Sans Pro" panose="020B0503030403020204" pitchFamily="34" charset="0"/>
                <a:ea typeface="Source Sans Pro" panose="020B0503030403020204" pitchFamily="34" charset="0"/>
              </a:rPr>
              <a:t>Subcategory</a:t>
            </a:r>
            <a:r>
              <a:rPr lang="en-US" sz="2400" dirty="0">
                <a:solidFill>
                  <a:schemeClr val="tx2"/>
                </a:solidFill>
                <a:latin typeface="Source Sans Pro" panose="020B0503030403020204" pitchFamily="34" charset="0"/>
                <a:ea typeface="Source Sans Pro" panose="020B0503030403020204" pitchFamily="34" charset="0"/>
              </a:rPr>
              <a:t> (if applicable), Type and Subtype (if applicable), and Subject and Subtopic (if applicable).</a:t>
            </a:r>
          </a:p>
        </p:txBody>
      </p:sp>
    </p:spTree>
    <p:extLst>
      <p:ext uri="{BB962C8B-B14F-4D97-AF65-F5344CB8AC3E}">
        <p14:creationId xmlns:p14="http://schemas.microsoft.com/office/powerpoint/2010/main" val="2746340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C9D1920C-BA2F-6763-28F0-900F53F2E5C9}"/>
              </a:ext>
            </a:extLst>
          </p:cNvPr>
          <p:cNvPicPr>
            <a:picLocks noChangeAspect="1"/>
          </p:cNvPicPr>
          <p:nvPr/>
        </p:nvPicPr>
        <p:blipFill>
          <a:blip r:embed="rId4"/>
          <a:stretch>
            <a:fillRect/>
          </a:stretch>
        </p:blipFill>
        <p:spPr>
          <a:xfrm>
            <a:off x="2860795" y="2611431"/>
            <a:ext cx="6470410" cy="3698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After editing the content of the article, select a page or pages to display the article Aggregate To (Site), Group, Category, Subcategory (if applicable), </a:t>
            </a:r>
            <a:r>
              <a:rPr lang="en-US" sz="2400" b="1" dirty="0">
                <a:solidFill>
                  <a:schemeClr val="tx2"/>
                </a:solidFill>
                <a:latin typeface="Source Sans Pro" panose="020B0503030403020204" pitchFamily="34" charset="0"/>
                <a:ea typeface="Source Sans Pro" panose="020B0503030403020204" pitchFamily="34" charset="0"/>
              </a:rPr>
              <a:t>Type</a:t>
            </a:r>
            <a:r>
              <a:rPr lang="en-US" sz="2400" dirty="0">
                <a:solidFill>
                  <a:schemeClr val="tx2"/>
                </a:solidFill>
                <a:latin typeface="Source Sans Pro" panose="020B0503030403020204" pitchFamily="34" charset="0"/>
                <a:ea typeface="Source Sans Pro" panose="020B0503030403020204" pitchFamily="34" charset="0"/>
              </a:rPr>
              <a:t> and </a:t>
            </a:r>
            <a:r>
              <a:rPr lang="en-US" sz="2400" b="1" dirty="0">
                <a:solidFill>
                  <a:schemeClr val="tx2"/>
                </a:solidFill>
                <a:latin typeface="Source Sans Pro" panose="020B0503030403020204" pitchFamily="34" charset="0"/>
                <a:ea typeface="Source Sans Pro" panose="020B0503030403020204" pitchFamily="34" charset="0"/>
              </a:rPr>
              <a:t>Subtype</a:t>
            </a:r>
            <a:r>
              <a:rPr lang="en-US" sz="2400" dirty="0">
                <a:solidFill>
                  <a:schemeClr val="tx2"/>
                </a:solidFill>
                <a:latin typeface="Source Sans Pro" panose="020B0503030403020204" pitchFamily="34" charset="0"/>
                <a:ea typeface="Source Sans Pro" panose="020B0503030403020204" pitchFamily="34" charset="0"/>
              </a:rPr>
              <a:t> (if applicable), and </a:t>
            </a:r>
            <a:r>
              <a:rPr lang="en-US" sz="2400" b="1" dirty="0">
                <a:solidFill>
                  <a:schemeClr val="tx2"/>
                </a:solidFill>
                <a:latin typeface="Source Sans Pro" panose="020B0503030403020204" pitchFamily="34" charset="0"/>
                <a:ea typeface="Source Sans Pro" panose="020B0503030403020204" pitchFamily="34" charset="0"/>
              </a:rPr>
              <a:t>Subject</a:t>
            </a:r>
            <a:r>
              <a:rPr lang="en-US" sz="2400" dirty="0">
                <a:solidFill>
                  <a:schemeClr val="tx2"/>
                </a:solidFill>
                <a:latin typeface="Source Sans Pro" panose="020B0503030403020204" pitchFamily="34" charset="0"/>
                <a:ea typeface="Source Sans Pro" panose="020B0503030403020204" pitchFamily="34" charset="0"/>
              </a:rPr>
              <a:t> and </a:t>
            </a:r>
            <a:r>
              <a:rPr lang="en-US" sz="2400" b="1" dirty="0">
                <a:solidFill>
                  <a:schemeClr val="tx2"/>
                </a:solidFill>
                <a:latin typeface="Source Sans Pro" panose="020B0503030403020204" pitchFamily="34" charset="0"/>
                <a:ea typeface="Source Sans Pro" panose="020B0503030403020204" pitchFamily="34" charset="0"/>
              </a:rPr>
              <a:t>Subtopic</a:t>
            </a:r>
            <a:r>
              <a:rPr lang="en-US" sz="2400" dirty="0">
                <a:solidFill>
                  <a:schemeClr val="tx2"/>
                </a:solidFill>
                <a:latin typeface="Source Sans Pro" panose="020B0503030403020204" pitchFamily="34" charset="0"/>
                <a:ea typeface="Source Sans Pro" panose="020B0503030403020204" pitchFamily="34" charset="0"/>
              </a:rPr>
              <a:t> (if applicable).</a:t>
            </a:r>
          </a:p>
        </p:txBody>
      </p:sp>
    </p:spTree>
    <p:extLst>
      <p:ext uri="{BB962C8B-B14F-4D97-AF65-F5344CB8AC3E}">
        <p14:creationId xmlns:p14="http://schemas.microsoft.com/office/powerpoint/2010/main" val="5893395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6. After updating the properties, click the </a:t>
            </a:r>
            <a:r>
              <a:rPr lang="en-US" sz="2400" b="1" dirty="0">
                <a:solidFill>
                  <a:schemeClr val="tx2"/>
                </a:solidFill>
                <a:latin typeface="Source Sans Pro" panose="020B0503030403020204" pitchFamily="34" charset="0"/>
                <a:ea typeface="Source Sans Pro" panose="020B0503030403020204" pitchFamily="34" charset="0"/>
              </a:rPr>
              <a:t>Save</a:t>
            </a:r>
            <a:r>
              <a:rPr lang="en-US" sz="2400" dirty="0">
                <a:solidFill>
                  <a:schemeClr val="tx2"/>
                </a:solidFill>
                <a:latin typeface="Source Sans Pro" panose="020B0503030403020204" pitchFamily="34" charset="0"/>
                <a:ea typeface="Source Sans Pro" panose="020B0503030403020204" pitchFamily="34" charset="0"/>
              </a:rPr>
              <a:t> button. Go back to the notification list and click the article you are reviewing.</a:t>
            </a:r>
          </a:p>
        </p:txBody>
      </p:sp>
      <p:pic>
        <p:nvPicPr>
          <p:cNvPr id="3" name="Picture 2" descr="A screenshot of a computer&#10;&#10;Description automatically generated">
            <a:extLst>
              <a:ext uri="{FF2B5EF4-FFF2-40B4-BE49-F238E27FC236}">
                <a16:creationId xmlns:a16="http://schemas.microsoft.com/office/drawing/2014/main" id="{EA5BB1C8-DB1A-F7BB-EAF7-94D565C45E8B}"/>
              </a:ext>
            </a:extLst>
          </p:cNvPr>
          <p:cNvPicPr>
            <a:picLocks noChangeAspect="1"/>
          </p:cNvPicPr>
          <p:nvPr/>
        </p:nvPicPr>
        <p:blipFill>
          <a:blip r:embed="rId4"/>
          <a:stretch>
            <a:fillRect/>
          </a:stretch>
        </p:blipFill>
        <p:spPr>
          <a:xfrm>
            <a:off x="2482921" y="2242099"/>
            <a:ext cx="7224036" cy="4045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77433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6. After updating the properties, click the </a:t>
            </a:r>
            <a:r>
              <a:rPr lang="en-US" sz="2400" b="1" dirty="0">
                <a:solidFill>
                  <a:schemeClr val="tx2"/>
                </a:solidFill>
                <a:latin typeface="Source Sans Pro" panose="020B0503030403020204" pitchFamily="34" charset="0"/>
                <a:ea typeface="Source Sans Pro" panose="020B0503030403020204" pitchFamily="34" charset="0"/>
              </a:rPr>
              <a:t>Save</a:t>
            </a:r>
            <a:r>
              <a:rPr lang="en-US" sz="2400" dirty="0">
                <a:solidFill>
                  <a:schemeClr val="tx2"/>
                </a:solidFill>
                <a:latin typeface="Source Sans Pro" panose="020B0503030403020204" pitchFamily="34" charset="0"/>
                <a:ea typeface="Source Sans Pro" panose="020B0503030403020204" pitchFamily="34" charset="0"/>
              </a:rPr>
              <a:t> button. Go back to the notification list and click the article you are reviewing.</a:t>
            </a:r>
          </a:p>
        </p:txBody>
      </p:sp>
      <p:pic>
        <p:nvPicPr>
          <p:cNvPr id="4" name="Picture 3" descr="A screenshot of a computer&#10;&#10;Description automatically generated">
            <a:extLst>
              <a:ext uri="{FF2B5EF4-FFF2-40B4-BE49-F238E27FC236}">
                <a16:creationId xmlns:a16="http://schemas.microsoft.com/office/drawing/2014/main" id="{E95B9728-22F7-2B21-A1F4-A1556F3DE54D}"/>
              </a:ext>
            </a:extLst>
          </p:cNvPr>
          <p:cNvPicPr>
            <a:picLocks noChangeAspect="1"/>
          </p:cNvPicPr>
          <p:nvPr/>
        </p:nvPicPr>
        <p:blipFill>
          <a:blip r:embed="rId4"/>
          <a:stretch>
            <a:fillRect/>
          </a:stretch>
        </p:blipFill>
        <p:spPr>
          <a:xfrm>
            <a:off x="2106101" y="2158868"/>
            <a:ext cx="7979797" cy="4050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638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6. After updating the properties, click the </a:t>
            </a:r>
            <a:r>
              <a:rPr lang="en-US" sz="2400" b="1" dirty="0">
                <a:solidFill>
                  <a:schemeClr val="tx2"/>
                </a:solidFill>
                <a:latin typeface="Source Sans Pro" panose="020B0503030403020204" pitchFamily="34" charset="0"/>
                <a:ea typeface="Source Sans Pro" panose="020B0503030403020204" pitchFamily="34" charset="0"/>
              </a:rPr>
              <a:t>Save</a:t>
            </a:r>
            <a:r>
              <a:rPr lang="en-US" sz="2400" dirty="0">
                <a:solidFill>
                  <a:schemeClr val="tx2"/>
                </a:solidFill>
                <a:latin typeface="Source Sans Pro" panose="020B0503030403020204" pitchFamily="34" charset="0"/>
                <a:ea typeface="Source Sans Pro" panose="020B0503030403020204" pitchFamily="34" charset="0"/>
              </a:rPr>
              <a:t> button. Go back to the notification list and click the article you are reviewing.</a:t>
            </a:r>
          </a:p>
        </p:txBody>
      </p:sp>
      <p:pic>
        <p:nvPicPr>
          <p:cNvPr id="3" name="Picture 2" descr="A screenshot of a computer&#10;&#10;Description automatically generated">
            <a:extLst>
              <a:ext uri="{FF2B5EF4-FFF2-40B4-BE49-F238E27FC236}">
                <a16:creationId xmlns:a16="http://schemas.microsoft.com/office/drawing/2014/main" id="{03645E35-E5B0-2DD3-3DBE-DA717818395D}"/>
              </a:ext>
            </a:extLst>
          </p:cNvPr>
          <p:cNvPicPr>
            <a:picLocks noChangeAspect="1"/>
          </p:cNvPicPr>
          <p:nvPr/>
        </p:nvPicPr>
        <p:blipFill>
          <a:blip r:embed="rId4"/>
          <a:stretch>
            <a:fillRect/>
          </a:stretch>
        </p:blipFill>
        <p:spPr>
          <a:xfrm>
            <a:off x="1678230" y="2242099"/>
            <a:ext cx="8833417" cy="3966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53146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7. Click the </a:t>
            </a:r>
            <a:r>
              <a:rPr lang="en-US" sz="2400" b="1" dirty="0">
                <a:solidFill>
                  <a:schemeClr val="tx2"/>
                </a:solidFill>
                <a:latin typeface="Source Sans Pro" panose="020B0503030403020204" pitchFamily="34" charset="0"/>
                <a:ea typeface="Source Sans Pro" panose="020B0503030403020204" pitchFamily="34" charset="0"/>
              </a:rPr>
              <a:t>three-dot icon</a:t>
            </a:r>
            <a:r>
              <a:rPr lang="en-US" sz="2400" dirty="0">
                <a:solidFill>
                  <a:schemeClr val="tx2"/>
                </a:solidFill>
                <a:latin typeface="Source Sans Pro" panose="020B0503030403020204" pitchFamily="34" charset="0"/>
                <a:ea typeface="Source Sans Pro" panose="020B0503030403020204" pitchFamily="34" charset="0"/>
              </a:rPr>
              <a:t>, select </a:t>
            </a:r>
            <a:r>
              <a:rPr lang="en-US" sz="2400" b="1" dirty="0">
                <a:solidFill>
                  <a:schemeClr val="tx2"/>
                </a:solidFill>
                <a:latin typeface="Source Sans Pro" panose="020B0503030403020204" pitchFamily="34" charset="0"/>
                <a:ea typeface="Source Sans Pro" panose="020B0503030403020204" pitchFamily="34" charset="0"/>
              </a:rPr>
              <a:t>Assign to</a:t>
            </a:r>
            <a:r>
              <a:rPr lang="en-US" sz="2400" dirty="0">
                <a:solidFill>
                  <a:schemeClr val="tx2"/>
                </a:solidFill>
                <a:latin typeface="Source Sans Pro" panose="020B0503030403020204" pitchFamily="34" charset="0"/>
                <a:ea typeface="Source Sans Pro" panose="020B0503030403020204" pitchFamily="34" charset="0"/>
              </a:rPr>
              <a:t>, choose approver for approval and click </a:t>
            </a:r>
            <a:r>
              <a:rPr lang="en-US" sz="2400" b="1" dirty="0">
                <a:solidFill>
                  <a:schemeClr val="tx2"/>
                </a:solidFill>
                <a:latin typeface="Source Sans Pro" panose="020B0503030403020204" pitchFamily="34" charset="0"/>
                <a:ea typeface="Source Sans Pro" panose="020B0503030403020204" pitchFamily="34" charset="0"/>
              </a:rPr>
              <a:t>Done</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4" name="Picture 3" descr="A screenshot of a computer&#10;&#10;Description automatically generated">
            <a:extLst>
              <a:ext uri="{FF2B5EF4-FFF2-40B4-BE49-F238E27FC236}">
                <a16:creationId xmlns:a16="http://schemas.microsoft.com/office/drawing/2014/main" id="{A150E380-3569-5D1B-95BE-B68DF749CBDC}"/>
              </a:ext>
            </a:extLst>
          </p:cNvPr>
          <p:cNvPicPr>
            <a:picLocks noChangeAspect="1"/>
          </p:cNvPicPr>
          <p:nvPr/>
        </p:nvPicPr>
        <p:blipFill>
          <a:blip r:embed="rId4"/>
          <a:stretch>
            <a:fillRect/>
          </a:stretch>
        </p:blipFill>
        <p:spPr>
          <a:xfrm>
            <a:off x="1301386" y="2158868"/>
            <a:ext cx="9587106" cy="4184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6907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7. Click the </a:t>
            </a:r>
            <a:r>
              <a:rPr lang="en-US" sz="2400" b="1" dirty="0">
                <a:solidFill>
                  <a:schemeClr val="tx2"/>
                </a:solidFill>
                <a:latin typeface="Source Sans Pro" panose="020B0503030403020204" pitchFamily="34" charset="0"/>
                <a:ea typeface="Source Sans Pro" panose="020B0503030403020204" pitchFamily="34" charset="0"/>
              </a:rPr>
              <a:t>three-dot icon</a:t>
            </a:r>
            <a:r>
              <a:rPr lang="en-US" sz="2400" dirty="0">
                <a:solidFill>
                  <a:schemeClr val="tx2"/>
                </a:solidFill>
                <a:latin typeface="Source Sans Pro" panose="020B0503030403020204" pitchFamily="34" charset="0"/>
                <a:ea typeface="Source Sans Pro" panose="020B0503030403020204" pitchFamily="34" charset="0"/>
              </a:rPr>
              <a:t>, select </a:t>
            </a:r>
            <a:r>
              <a:rPr lang="en-US" sz="2400" b="1" dirty="0">
                <a:solidFill>
                  <a:schemeClr val="tx2"/>
                </a:solidFill>
                <a:latin typeface="Source Sans Pro" panose="020B0503030403020204" pitchFamily="34" charset="0"/>
                <a:ea typeface="Source Sans Pro" panose="020B0503030403020204" pitchFamily="34" charset="0"/>
              </a:rPr>
              <a:t>Assign to</a:t>
            </a:r>
            <a:r>
              <a:rPr lang="en-US" sz="2400" dirty="0">
                <a:solidFill>
                  <a:schemeClr val="tx2"/>
                </a:solidFill>
                <a:latin typeface="Source Sans Pro" panose="020B0503030403020204" pitchFamily="34" charset="0"/>
                <a:ea typeface="Source Sans Pro" panose="020B0503030403020204" pitchFamily="34" charset="0"/>
              </a:rPr>
              <a:t>, choose approver for approval and click </a:t>
            </a:r>
            <a:r>
              <a:rPr lang="en-US" sz="2400" b="1" dirty="0">
                <a:solidFill>
                  <a:schemeClr val="tx2"/>
                </a:solidFill>
                <a:latin typeface="Source Sans Pro" panose="020B0503030403020204" pitchFamily="34" charset="0"/>
                <a:ea typeface="Source Sans Pro" panose="020B0503030403020204" pitchFamily="34" charset="0"/>
              </a:rPr>
              <a:t>Done</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3" name="Picture 2" descr="A screenshot of a computer&#10;&#10;Description automatically generated">
            <a:extLst>
              <a:ext uri="{FF2B5EF4-FFF2-40B4-BE49-F238E27FC236}">
                <a16:creationId xmlns:a16="http://schemas.microsoft.com/office/drawing/2014/main" id="{FF6C4406-4D30-51EE-E4CF-4B3EDCD5B1D1}"/>
              </a:ext>
            </a:extLst>
          </p:cNvPr>
          <p:cNvPicPr>
            <a:picLocks noChangeAspect="1"/>
          </p:cNvPicPr>
          <p:nvPr/>
        </p:nvPicPr>
        <p:blipFill>
          <a:blip r:embed="rId4"/>
          <a:stretch>
            <a:fillRect/>
          </a:stretch>
        </p:blipFill>
        <p:spPr>
          <a:xfrm>
            <a:off x="2270786" y="2158868"/>
            <a:ext cx="7648305" cy="4120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195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144000" cy="1548648"/>
          </a:xfrm>
        </p:spPr>
        <p:txBody>
          <a:bodyPr>
            <a:normAutofit/>
          </a:bodyPr>
          <a:lstStyle/>
          <a:p>
            <a:pPr algn="l"/>
            <a:r>
              <a:rPr lang="en-PH" sz="4800" b="1" dirty="0">
                <a:solidFill>
                  <a:schemeClr val="tx2"/>
                </a:solidFill>
                <a:latin typeface="Times New Roman" panose="02020603050405020304" pitchFamily="18" charset="0"/>
                <a:cs typeface="Times New Roman" panose="02020603050405020304" pitchFamily="18" charset="0"/>
              </a:rPr>
              <a:t>Objectives</a:t>
            </a:r>
          </a:p>
        </p:txBody>
      </p:sp>
      <p:sp>
        <p:nvSpPr>
          <p:cNvPr id="3" name="TextBox 2">
            <a:extLst>
              <a:ext uri="{FF2B5EF4-FFF2-40B4-BE49-F238E27FC236}">
                <a16:creationId xmlns:a16="http://schemas.microsoft.com/office/drawing/2014/main" id="{681D0089-9701-471C-E64D-6398649A036B}"/>
              </a:ext>
            </a:extLst>
          </p:cNvPr>
          <p:cNvSpPr txBox="1"/>
          <p:nvPr/>
        </p:nvSpPr>
        <p:spPr>
          <a:xfrm>
            <a:off x="777240" y="1189990"/>
            <a:ext cx="10637520" cy="2942537"/>
          </a:xfrm>
          <a:prstGeom prst="rect">
            <a:avLst/>
          </a:prstGeom>
          <a:noFill/>
        </p:spPr>
        <p:txBody>
          <a:bodyPr wrap="square" rtlCol="0">
            <a:spAutoFit/>
          </a:bodyPr>
          <a:lstStyle/>
          <a:p>
            <a:pPr>
              <a:lnSpc>
                <a:spcPct val="200000"/>
              </a:lnSpc>
            </a:pPr>
            <a:r>
              <a:rPr lang="en-US" sz="2400" dirty="0">
                <a:solidFill>
                  <a:schemeClr val="tx2"/>
                </a:solidFill>
                <a:latin typeface="Source Sans Pro" panose="020B0503030403020204" pitchFamily="34" charset="0"/>
                <a:ea typeface="Source Sans Pro" panose="020B0503030403020204" pitchFamily="34" charset="0"/>
              </a:rPr>
              <a:t>At the end of this session, you are expected to:</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Know how to navigate Liferay</a:t>
            </a:r>
          </a:p>
          <a:p>
            <a:pPr marL="457200" indent="-457200">
              <a:lnSpc>
                <a:spcPct val="200000"/>
              </a:lnSpc>
              <a:buFont typeface="+mj-lt"/>
              <a:buAutoNum type="arabicPeriod"/>
            </a:pPr>
            <a:r>
              <a:rPr lang="en-US" sz="2400" dirty="0">
                <a:solidFill>
                  <a:schemeClr val="tx2"/>
                </a:solidFill>
                <a:latin typeface="Source Sans Pro" panose="020B0503030403020204" pitchFamily="34" charset="0"/>
                <a:ea typeface="Source Sans Pro" panose="020B0503030403020204" pitchFamily="34" charset="0"/>
              </a:rPr>
              <a:t>Know how to create and display your content to your portal</a:t>
            </a:r>
          </a:p>
          <a:p>
            <a:pPr marL="457200" indent="-457200">
              <a:lnSpc>
                <a:spcPct val="200000"/>
              </a:lnSpc>
              <a:buFont typeface="+mj-lt"/>
              <a:buAutoNum type="arabicPeriod" startAt="3"/>
            </a:pPr>
            <a:r>
              <a:rPr lang="en-US" sz="2400" dirty="0">
                <a:solidFill>
                  <a:schemeClr val="tx2"/>
                </a:solidFill>
                <a:latin typeface="Source Sans Pro" panose="020B0503030403020204" pitchFamily="34" charset="0"/>
                <a:ea typeface="Source Sans Pro" panose="020B0503030403020204" pitchFamily="34" charset="0"/>
              </a:rPr>
              <a:t>Know how to access Knowledge Base</a:t>
            </a:r>
          </a:p>
        </p:txBody>
      </p:sp>
    </p:spTree>
    <p:extLst>
      <p:ext uri="{BB962C8B-B14F-4D97-AF65-F5344CB8AC3E}">
        <p14:creationId xmlns:p14="http://schemas.microsoft.com/office/powerpoint/2010/main" val="589498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Review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830997"/>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7. Click the </a:t>
            </a:r>
            <a:r>
              <a:rPr lang="en-US" sz="2400" b="1" dirty="0">
                <a:solidFill>
                  <a:schemeClr val="tx2"/>
                </a:solidFill>
                <a:latin typeface="Source Sans Pro" panose="020B0503030403020204" pitchFamily="34" charset="0"/>
                <a:ea typeface="Source Sans Pro" panose="020B0503030403020204" pitchFamily="34" charset="0"/>
              </a:rPr>
              <a:t>three-dot icon</a:t>
            </a:r>
            <a:r>
              <a:rPr lang="en-US" sz="2400" dirty="0">
                <a:solidFill>
                  <a:schemeClr val="tx2"/>
                </a:solidFill>
                <a:latin typeface="Source Sans Pro" panose="020B0503030403020204" pitchFamily="34" charset="0"/>
                <a:ea typeface="Source Sans Pro" panose="020B0503030403020204" pitchFamily="34" charset="0"/>
              </a:rPr>
              <a:t>, select </a:t>
            </a:r>
            <a:r>
              <a:rPr lang="en-US" sz="2400" b="1" dirty="0">
                <a:solidFill>
                  <a:schemeClr val="tx2"/>
                </a:solidFill>
                <a:latin typeface="Source Sans Pro" panose="020B0503030403020204" pitchFamily="34" charset="0"/>
                <a:ea typeface="Source Sans Pro" panose="020B0503030403020204" pitchFamily="34" charset="0"/>
              </a:rPr>
              <a:t>Assign to</a:t>
            </a:r>
            <a:r>
              <a:rPr lang="en-US" sz="2400" dirty="0">
                <a:solidFill>
                  <a:schemeClr val="tx2"/>
                </a:solidFill>
                <a:latin typeface="Source Sans Pro" panose="020B0503030403020204" pitchFamily="34" charset="0"/>
                <a:ea typeface="Source Sans Pro" panose="020B0503030403020204" pitchFamily="34" charset="0"/>
              </a:rPr>
              <a:t>, choose approver for approval and click </a:t>
            </a:r>
            <a:r>
              <a:rPr lang="en-US" sz="2400" b="1" dirty="0">
                <a:solidFill>
                  <a:schemeClr val="tx2"/>
                </a:solidFill>
                <a:latin typeface="Source Sans Pro" panose="020B0503030403020204" pitchFamily="34" charset="0"/>
                <a:ea typeface="Source Sans Pro" panose="020B0503030403020204" pitchFamily="34" charset="0"/>
              </a:rPr>
              <a:t>Done</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4" name="Picture 3" descr="A screenshot of a computer&#10;&#10;Description automatically generated">
            <a:extLst>
              <a:ext uri="{FF2B5EF4-FFF2-40B4-BE49-F238E27FC236}">
                <a16:creationId xmlns:a16="http://schemas.microsoft.com/office/drawing/2014/main" id="{5DD19C95-7D3D-9393-C36A-8D19F2D8F8FE}"/>
              </a:ext>
            </a:extLst>
          </p:cNvPr>
          <p:cNvPicPr>
            <a:picLocks noChangeAspect="1"/>
          </p:cNvPicPr>
          <p:nvPr/>
        </p:nvPicPr>
        <p:blipFill>
          <a:blip r:embed="rId4"/>
          <a:stretch>
            <a:fillRect/>
          </a:stretch>
        </p:blipFill>
        <p:spPr>
          <a:xfrm>
            <a:off x="2523174" y="2242099"/>
            <a:ext cx="7143530" cy="3582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5989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2555631" y="1441938"/>
            <a:ext cx="7080738" cy="3974124"/>
          </a:xfrm>
          <a:prstGeom prst="ellipse">
            <a:avLst/>
          </a:prstGeom>
        </p:spPr>
        <p:txBody>
          <a:bodyPr vert="horz" lIns="91440" tIns="45720" rIns="91440" bIns="45720" rtlCol="0" anchor="ctr">
            <a:normAutofit fontScale="90000"/>
          </a:bodyPr>
          <a:lstStyle/>
          <a:p>
            <a:r>
              <a:rPr lang="en-US" sz="7200" b="1" dirty="0">
                <a:solidFill>
                  <a:schemeClr val="bg2"/>
                </a:solidFill>
              </a:rPr>
              <a:t>Portal </a:t>
            </a:r>
            <a:r>
              <a:rPr lang="en-US" sz="7200" b="1">
                <a:solidFill>
                  <a:schemeClr val="bg2"/>
                </a:solidFill>
              </a:rPr>
              <a:t>Content Approver</a:t>
            </a:r>
            <a:endParaRPr lang="en-US" sz="7200" b="1" dirty="0">
              <a:solidFill>
                <a:schemeClr val="bg2"/>
              </a:solidFill>
            </a:endParaRPr>
          </a:p>
        </p:txBody>
      </p:sp>
    </p:spTree>
    <p:extLst>
      <p:ext uri="{BB962C8B-B14F-4D97-AF65-F5344CB8AC3E}">
        <p14:creationId xmlns:p14="http://schemas.microsoft.com/office/powerpoint/2010/main" val="942990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1. Go to </a:t>
            </a:r>
            <a:r>
              <a:rPr lang="en-US" sz="2400" b="1" dirty="0">
                <a:solidFill>
                  <a:schemeClr val="tx2"/>
                </a:solidFill>
                <a:latin typeface="Source Sans Pro" panose="020B0503030403020204" pitchFamily="34" charset="0"/>
                <a:ea typeface="Source Sans Pro" panose="020B0503030403020204" pitchFamily="34" charset="0"/>
              </a:rPr>
              <a:t>User Profile Menu </a:t>
            </a:r>
            <a:r>
              <a:rPr lang="en-US" sz="2400" dirty="0">
                <a:solidFill>
                  <a:schemeClr val="tx2"/>
                </a:solidFill>
                <a:latin typeface="Source Sans Pro" panose="020B0503030403020204" pitchFamily="34" charset="0"/>
                <a:ea typeface="Source Sans Pro" panose="020B0503030403020204" pitchFamily="34" charset="0"/>
              </a:rPr>
              <a:t>&gt; </a:t>
            </a:r>
            <a:r>
              <a:rPr lang="en-US" sz="2400" b="1" dirty="0">
                <a:solidFill>
                  <a:schemeClr val="tx2"/>
                </a:solidFill>
                <a:latin typeface="Source Sans Pro" panose="020B0503030403020204" pitchFamily="34" charset="0"/>
                <a:ea typeface="Source Sans Pro" panose="020B0503030403020204" pitchFamily="34" charset="0"/>
              </a:rPr>
              <a:t>Notifications</a:t>
            </a:r>
            <a:r>
              <a:rPr lang="en-US" sz="2400" dirty="0">
                <a:solidFill>
                  <a:schemeClr val="tx2"/>
                </a:solidFill>
                <a:latin typeface="Source Sans Pro" panose="020B0503030403020204" pitchFamily="34" charset="0"/>
                <a:ea typeface="Source Sans Pro" panose="020B0503030403020204" pitchFamily="34" charset="0"/>
              </a:rPr>
              <a:t>.</a:t>
            </a:r>
          </a:p>
        </p:txBody>
      </p:sp>
      <p:pic>
        <p:nvPicPr>
          <p:cNvPr id="2" name="Picture 1" descr="A screenshot of a computer&#10;&#10;Description automatically generated">
            <a:extLst>
              <a:ext uri="{FF2B5EF4-FFF2-40B4-BE49-F238E27FC236}">
                <a16:creationId xmlns:a16="http://schemas.microsoft.com/office/drawing/2014/main" id="{57795F55-A7AF-5D00-AA2E-7E627AA12AF0}"/>
              </a:ext>
            </a:extLst>
          </p:cNvPr>
          <p:cNvPicPr>
            <a:picLocks noChangeAspect="1"/>
          </p:cNvPicPr>
          <p:nvPr/>
        </p:nvPicPr>
        <p:blipFill>
          <a:blip r:embed="rId4"/>
          <a:stretch>
            <a:fillRect/>
          </a:stretch>
        </p:blipFill>
        <p:spPr>
          <a:xfrm>
            <a:off x="899835" y="1872767"/>
            <a:ext cx="10392330" cy="42892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04263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2. Select an article to review from the Notifications List.</a:t>
            </a:r>
          </a:p>
        </p:txBody>
      </p:sp>
      <p:pic>
        <p:nvPicPr>
          <p:cNvPr id="4" name="Picture 3" descr="A screenshot of a computer&#10;&#10;Description automatically generated">
            <a:extLst>
              <a:ext uri="{FF2B5EF4-FFF2-40B4-BE49-F238E27FC236}">
                <a16:creationId xmlns:a16="http://schemas.microsoft.com/office/drawing/2014/main" id="{02F0D694-895A-EBA7-4775-D3AD93BD1CF4}"/>
              </a:ext>
            </a:extLst>
          </p:cNvPr>
          <p:cNvPicPr>
            <a:picLocks noChangeAspect="1"/>
          </p:cNvPicPr>
          <p:nvPr/>
        </p:nvPicPr>
        <p:blipFill>
          <a:blip r:embed="rId4"/>
          <a:stretch>
            <a:fillRect/>
          </a:stretch>
        </p:blipFill>
        <p:spPr>
          <a:xfrm>
            <a:off x="1396699" y="1872767"/>
            <a:ext cx="9398602" cy="4301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094849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9910344"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3. Check, review or </a:t>
            </a:r>
            <a:r>
              <a:rPr lang="en-US" sz="2400" b="1" dirty="0">
                <a:solidFill>
                  <a:schemeClr val="tx2"/>
                </a:solidFill>
                <a:latin typeface="Source Sans Pro" panose="020B0503030403020204" pitchFamily="34" charset="0"/>
                <a:ea typeface="Source Sans Pro" panose="020B0503030403020204" pitchFamily="34" charset="0"/>
              </a:rPr>
              <a:t>edit</a:t>
            </a:r>
            <a:r>
              <a:rPr lang="en-US" sz="2400" dirty="0">
                <a:solidFill>
                  <a:schemeClr val="tx2"/>
                </a:solidFill>
                <a:latin typeface="Source Sans Pro" panose="020B0503030403020204" pitchFamily="34" charset="0"/>
                <a:ea typeface="Source Sans Pro" panose="020B0503030403020204" pitchFamily="34" charset="0"/>
              </a:rPr>
              <a:t> the article by clicking the edit button. </a:t>
            </a:r>
          </a:p>
        </p:txBody>
      </p:sp>
      <p:pic>
        <p:nvPicPr>
          <p:cNvPr id="2" name="Picture 1" descr="A screenshot of a computer&#10;&#10;Description automatically generated">
            <a:extLst>
              <a:ext uri="{FF2B5EF4-FFF2-40B4-BE49-F238E27FC236}">
                <a16:creationId xmlns:a16="http://schemas.microsoft.com/office/drawing/2014/main" id="{CD6C6E8F-0D13-3B37-1F38-5E9D433C5ABA}"/>
              </a:ext>
            </a:extLst>
          </p:cNvPr>
          <p:cNvPicPr>
            <a:picLocks noChangeAspect="1"/>
          </p:cNvPicPr>
          <p:nvPr/>
        </p:nvPicPr>
        <p:blipFill>
          <a:blip r:embed="rId4"/>
          <a:stretch>
            <a:fillRect/>
          </a:stretch>
        </p:blipFill>
        <p:spPr>
          <a:xfrm>
            <a:off x="1286975" y="1872767"/>
            <a:ext cx="9618049" cy="4399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86614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After editing the article and checking the selected aggregations in the properties, click the </a:t>
            </a:r>
            <a:r>
              <a:rPr lang="en-US" sz="2400" b="1" dirty="0">
                <a:solidFill>
                  <a:schemeClr val="tx2"/>
                </a:solidFill>
                <a:latin typeface="Source Sans Pro" panose="020B0503030403020204" pitchFamily="34" charset="0"/>
                <a:ea typeface="Source Sans Pro" panose="020B0503030403020204" pitchFamily="34" charset="0"/>
              </a:rPr>
              <a:t>Save</a:t>
            </a:r>
            <a:r>
              <a:rPr lang="en-US" sz="2400" dirty="0">
                <a:solidFill>
                  <a:schemeClr val="tx2"/>
                </a:solidFill>
                <a:latin typeface="Source Sans Pro" panose="020B0503030403020204" pitchFamily="34" charset="0"/>
                <a:ea typeface="Source Sans Pro" panose="020B0503030403020204" pitchFamily="34" charset="0"/>
              </a:rPr>
              <a:t> button. Go back to the notification list and click the article you are reviewing.</a:t>
            </a:r>
          </a:p>
        </p:txBody>
      </p:sp>
      <p:pic>
        <p:nvPicPr>
          <p:cNvPr id="4" name="Picture 3" descr="A screenshot of a computer&#10;&#10;Description automatically generated">
            <a:extLst>
              <a:ext uri="{FF2B5EF4-FFF2-40B4-BE49-F238E27FC236}">
                <a16:creationId xmlns:a16="http://schemas.microsoft.com/office/drawing/2014/main" id="{B4482FBC-9422-D3DD-66D0-5C02C318B8E8}"/>
              </a:ext>
            </a:extLst>
          </p:cNvPr>
          <p:cNvPicPr>
            <a:picLocks noChangeAspect="1"/>
          </p:cNvPicPr>
          <p:nvPr/>
        </p:nvPicPr>
        <p:blipFill>
          <a:blip r:embed="rId4"/>
          <a:stretch>
            <a:fillRect/>
          </a:stretch>
        </p:blipFill>
        <p:spPr>
          <a:xfrm>
            <a:off x="2821975" y="2611431"/>
            <a:ext cx="6545928" cy="3665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05949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After editing the article and checking the selected aggregations in the properties, click the </a:t>
            </a:r>
            <a:r>
              <a:rPr lang="en-US" sz="2400" b="1" dirty="0">
                <a:solidFill>
                  <a:schemeClr val="tx2"/>
                </a:solidFill>
                <a:latin typeface="Source Sans Pro" panose="020B0503030403020204" pitchFamily="34" charset="0"/>
                <a:ea typeface="Source Sans Pro" panose="020B0503030403020204" pitchFamily="34" charset="0"/>
              </a:rPr>
              <a:t>Save</a:t>
            </a:r>
            <a:r>
              <a:rPr lang="en-US" sz="2400" dirty="0">
                <a:solidFill>
                  <a:schemeClr val="tx2"/>
                </a:solidFill>
                <a:latin typeface="Source Sans Pro" panose="020B0503030403020204" pitchFamily="34" charset="0"/>
                <a:ea typeface="Source Sans Pro" panose="020B0503030403020204" pitchFamily="34" charset="0"/>
              </a:rPr>
              <a:t> button. Go back to the notification list and click the article you are reviewing.</a:t>
            </a:r>
          </a:p>
        </p:txBody>
      </p:sp>
      <p:pic>
        <p:nvPicPr>
          <p:cNvPr id="2" name="Picture 1" descr="A screenshot of a computer&#10;&#10;Description automatically generated">
            <a:extLst>
              <a:ext uri="{FF2B5EF4-FFF2-40B4-BE49-F238E27FC236}">
                <a16:creationId xmlns:a16="http://schemas.microsoft.com/office/drawing/2014/main" id="{0ECF78FE-2837-0738-A3C7-A795FDF5EE08}"/>
              </a:ext>
            </a:extLst>
          </p:cNvPr>
          <p:cNvPicPr>
            <a:picLocks noChangeAspect="1"/>
          </p:cNvPicPr>
          <p:nvPr/>
        </p:nvPicPr>
        <p:blipFill>
          <a:blip r:embed="rId4"/>
          <a:stretch>
            <a:fillRect/>
          </a:stretch>
        </p:blipFill>
        <p:spPr>
          <a:xfrm>
            <a:off x="2581115" y="2611431"/>
            <a:ext cx="7029769" cy="3568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12446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478A85-4C04-D183-FCDD-F92573945664}"/>
              </a:ext>
            </a:extLst>
          </p:cNvPr>
          <p:cNvSpPr txBox="1"/>
          <p:nvPr/>
        </p:nvSpPr>
        <p:spPr>
          <a:xfrm>
            <a:off x="777240" y="1189990"/>
            <a:ext cx="10635398" cy="1200329"/>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4. After editing the article and checking the selected aggregations in the properties, click the </a:t>
            </a:r>
            <a:r>
              <a:rPr lang="en-US" sz="2400" b="1" dirty="0">
                <a:solidFill>
                  <a:schemeClr val="tx2"/>
                </a:solidFill>
                <a:latin typeface="Source Sans Pro" panose="020B0503030403020204" pitchFamily="34" charset="0"/>
                <a:ea typeface="Source Sans Pro" panose="020B0503030403020204" pitchFamily="34" charset="0"/>
              </a:rPr>
              <a:t>Save</a:t>
            </a:r>
            <a:r>
              <a:rPr lang="en-US" sz="2400" dirty="0">
                <a:solidFill>
                  <a:schemeClr val="tx2"/>
                </a:solidFill>
                <a:latin typeface="Source Sans Pro" panose="020B0503030403020204" pitchFamily="34" charset="0"/>
                <a:ea typeface="Source Sans Pro" panose="020B0503030403020204" pitchFamily="34" charset="0"/>
              </a:rPr>
              <a:t> button. Go back to the notification list and click the article you are reviewing.</a:t>
            </a:r>
          </a:p>
        </p:txBody>
      </p:sp>
      <p:pic>
        <p:nvPicPr>
          <p:cNvPr id="4" name="Picture 3" descr="A screenshot of a computer&#10;&#10;Description automatically generated">
            <a:extLst>
              <a:ext uri="{FF2B5EF4-FFF2-40B4-BE49-F238E27FC236}">
                <a16:creationId xmlns:a16="http://schemas.microsoft.com/office/drawing/2014/main" id="{E551F703-BC56-72CA-2344-4CB0169DCCE3}"/>
              </a:ext>
            </a:extLst>
          </p:cNvPr>
          <p:cNvPicPr>
            <a:picLocks noChangeAspect="1"/>
          </p:cNvPicPr>
          <p:nvPr/>
        </p:nvPicPr>
        <p:blipFill>
          <a:blip r:embed="rId4"/>
          <a:stretch>
            <a:fillRect/>
          </a:stretch>
        </p:blipFill>
        <p:spPr>
          <a:xfrm>
            <a:off x="2150447" y="2611431"/>
            <a:ext cx="7891105" cy="3611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96105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Click the three-dot icon, select Approve and click Done.</a:t>
            </a:r>
          </a:p>
        </p:txBody>
      </p:sp>
      <p:pic>
        <p:nvPicPr>
          <p:cNvPr id="3" name="Picture 2" descr="A screenshot of a computer&#10;&#10;Description automatically generated">
            <a:extLst>
              <a:ext uri="{FF2B5EF4-FFF2-40B4-BE49-F238E27FC236}">
                <a16:creationId xmlns:a16="http://schemas.microsoft.com/office/drawing/2014/main" id="{17DA7D94-297F-DC16-A75A-703932EE1DFF}"/>
              </a:ext>
            </a:extLst>
          </p:cNvPr>
          <p:cNvPicPr>
            <a:picLocks noChangeAspect="1"/>
          </p:cNvPicPr>
          <p:nvPr/>
        </p:nvPicPr>
        <p:blipFill>
          <a:blip r:embed="rId4"/>
          <a:stretch>
            <a:fillRect/>
          </a:stretch>
        </p:blipFill>
        <p:spPr>
          <a:xfrm>
            <a:off x="2266565" y="1872767"/>
            <a:ext cx="7658869" cy="4308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90995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910344" cy="1548648"/>
          </a:xfrm>
        </p:spPr>
        <p:txBody>
          <a:bodyPr>
            <a:normAutofit/>
          </a:bodyPr>
          <a:lstStyle/>
          <a:p>
            <a:pPr algn="l"/>
            <a:r>
              <a:rPr lang="en-US" sz="3600" b="1" dirty="0">
                <a:solidFill>
                  <a:schemeClr val="tx2"/>
                </a:solidFill>
                <a:latin typeface="Times New Roman" panose="02020603050405020304" pitchFamily="18" charset="0"/>
                <a:cs typeface="Times New Roman" panose="02020603050405020304" pitchFamily="18" charset="0"/>
              </a:rPr>
              <a:t>How to Approve a Content</a:t>
            </a:r>
            <a:endParaRPr lang="en-PH" sz="3600" b="1" dirty="0">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7E36B1F-AA2B-4485-A790-A1BBACB7CFB4}"/>
              </a:ext>
            </a:extLst>
          </p:cNvPr>
          <p:cNvSpPr txBox="1"/>
          <p:nvPr/>
        </p:nvSpPr>
        <p:spPr>
          <a:xfrm>
            <a:off x="777240" y="1189990"/>
            <a:ext cx="10635398" cy="461665"/>
          </a:xfrm>
          <a:prstGeom prst="rect">
            <a:avLst/>
          </a:prstGeom>
          <a:noFill/>
        </p:spPr>
        <p:txBody>
          <a:bodyPr wrap="square" rtlCol="0">
            <a:spAutoFit/>
          </a:bodyPr>
          <a:lstStyle/>
          <a:p>
            <a:r>
              <a:rPr lang="en-US" sz="2400" dirty="0">
                <a:solidFill>
                  <a:schemeClr val="tx2"/>
                </a:solidFill>
                <a:latin typeface="Source Sans Pro" panose="020B0503030403020204" pitchFamily="34" charset="0"/>
                <a:ea typeface="Source Sans Pro" panose="020B0503030403020204" pitchFamily="34" charset="0"/>
              </a:rPr>
              <a:t>5. Click the three-dot icon, select Approve and click Done.</a:t>
            </a:r>
          </a:p>
        </p:txBody>
      </p:sp>
      <p:pic>
        <p:nvPicPr>
          <p:cNvPr id="4" name="Picture 3" descr="A white rectangular object with a black line&#10;&#10;Description automatically generated with medium confidence">
            <a:extLst>
              <a:ext uri="{FF2B5EF4-FFF2-40B4-BE49-F238E27FC236}">
                <a16:creationId xmlns:a16="http://schemas.microsoft.com/office/drawing/2014/main" id="{FFEB8B82-6749-AA7A-B690-E951804AA818}"/>
              </a:ext>
            </a:extLst>
          </p:cNvPr>
          <p:cNvPicPr>
            <a:picLocks noChangeAspect="1"/>
          </p:cNvPicPr>
          <p:nvPr/>
        </p:nvPicPr>
        <p:blipFill>
          <a:blip r:embed="rId4"/>
          <a:stretch>
            <a:fillRect/>
          </a:stretch>
        </p:blipFill>
        <p:spPr>
          <a:xfrm>
            <a:off x="1989646" y="1872767"/>
            <a:ext cx="8210586" cy="3582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662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C1E2F56E-AE4B-159A-BC6C-8676DA502E3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7106D69-B293-3C0A-69B3-CA7CB4B46A32}"/>
              </a:ext>
            </a:extLst>
          </p:cNvPr>
          <p:cNvSpPr>
            <a:spLocks noGrp="1"/>
          </p:cNvSpPr>
          <p:nvPr>
            <p:ph type="ctrTitle"/>
          </p:nvPr>
        </p:nvSpPr>
        <p:spPr>
          <a:xfrm>
            <a:off x="249656" y="-579770"/>
            <a:ext cx="9144000" cy="1548648"/>
          </a:xfrm>
        </p:spPr>
        <p:txBody>
          <a:bodyPr>
            <a:normAutofit/>
          </a:bodyPr>
          <a:lstStyle/>
          <a:p>
            <a:pPr algn="l"/>
            <a:r>
              <a:rPr lang="en-PH" sz="4800" b="1" dirty="0">
                <a:solidFill>
                  <a:schemeClr val="tx2"/>
                </a:solidFill>
                <a:latin typeface="Times New Roman" panose="02020603050405020304" pitchFamily="18" charset="0"/>
                <a:cs typeface="Times New Roman" panose="02020603050405020304" pitchFamily="18" charset="0"/>
              </a:rPr>
              <a:t>Training Evaluation</a:t>
            </a:r>
          </a:p>
        </p:txBody>
      </p:sp>
      <p:pic>
        <p:nvPicPr>
          <p:cNvPr id="2" name="Picture 2" descr="Create a form">
            <a:extLst>
              <a:ext uri="{FF2B5EF4-FFF2-40B4-BE49-F238E27FC236}">
                <a16:creationId xmlns:a16="http://schemas.microsoft.com/office/drawing/2014/main" id="{D76F08AB-E358-D9C2-B585-E544CFE2D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559" y="1469361"/>
            <a:ext cx="4880201" cy="476801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0E6BDB-26B4-C051-DC50-89A6C38C0764}"/>
              </a:ext>
            </a:extLst>
          </p:cNvPr>
          <p:cNvSpPr txBox="1"/>
          <p:nvPr/>
        </p:nvSpPr>
        <p:spPr>
          <a:xfrm>
            <a:off x="777240" y="1189990"/>
            <a:ext cx="5699760" cy="1465209"/>
          </a:xfrm>
          <a:prstGeom prst="rect">
            <a:avLst/>
          </a:prstGeom>
          <a:noFill/>
        </p:spPr>
        <p:txBody>
          <a:bodyPr wrap="square" rtlCol="0">
            <a:spAutoFit/>
          </a:bodyPr>
          <a:lstStyle/>
          <a:p>
            <a:pPr marL="457200" indent="-457200">
              <a:lnSpc>
                <a:spcPct val="200000"/>
              </a:lnSpc>
              <a:buFontTx/>
              <a:buAutoNum type="arabicPeriod"/>
            </a:pPr>
            <a:r>
              <a:rPr lang="en-US" sz="2400" b="1" dirty="0">
                <a:solidFill>
                  <a:schemeClr val="tx2"/>
                </a:solidFill>
                <a:latin typeface="Source Sans Pro" panose="020B0503030403020204" pitchFamily="34" charset="0"/>
                <a:ea typeface="Source Sans Pro" panose="020B0503030403020204" pitchFamily="34" charset="0"/>
              </a:rPr>
              <a:t>Self-Assessment Form</a:t>
            </a:r>
          </a:p>
          <a:p>
            <a:pPr marL="457200" indent="-457200">
              <a:lnSpc>
                <a:spcPct val="200000"/>
              </a:lnSpc>
              <a:buAutoNum type="arabicPeriod"/>
            </a:pPr>
            <a:r>
              <a:rPr lang="en-US" sz="2400" b="1" dirty="0">
                <a:solidFill>
                  <a:schemeClr val="tx2"/>
                </a:solidFill>
                <a:latin typeface="Source Sans Pro" panose="020B0503030403020204" pitchFamily="34" charset="0"/>
                <a:ea typeface="Source Sans Pro" panose="020B0503030403020204" pitchFamily="34" charset="0"/>
              </a:rPr>
              <a:t>Training Experience Survey Form</a:t>
            </a:r>
          </a:p>
        </p:txBody>
      </p:sp>
    </p:spTree>
    <p:extLst>
      <p:ext uri="{BB962C8B-B14F-4D97-AF65-F5344CB8AC3E}">
        <p14:creationId xmlns:p14="http://schemas.microsoft.com/office/powerpoint/2010/main" val="8903819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Yellow question mark">
            <a:extLst>
              <a:ext uri="{FF2B5EF4-FFF2-40B4-BE49-F238E27FC236}">
                <a16:creationId xmlns:a16="http://schemas.microsoft.com/office/drawing/2014/main" id="{A6E6BC80-30CE-500B-E9F3-6B107FD754D7}"/>
              </a:ext>
            </a:extLst>
          </p:cNvPr>
          <p:cNvPicPr>
            <a:picLocks noChangeAspect="1"/>
          </p:cNvPicPr>
          <p:nvPr/>
        </p:nvPicPr>
        <p:blipFill rotWithShape="1">
          <a:blip r:embed="rId3">
            <a:alphaModFix amt="50000"/>
          </a:blip>
          <a:srcRect r="-1" b="6226"/>
          <a:stretch/>
        </p:blipFill>
        <p:spPr>
          <a:xfrm>
            <a:off x="20" y="10"/>
            <a:ext cx="12188930" cy="6857990"/>
          </a:xfrm>
          <a:prstGeom prst="rect">
            <a:avLst/>
          </a:prstGeom>
        </p:spPr>
      </p:pic>
      <p:sp>
        <p:nvSpPr>
          <p:cNvPr id="7" name="Title 6">
            <a:extLst>
              <a:ext uri="{FF2B5EF4-FFF2-40B4-BE49-F238E27FC236}">
                <a16:creationId xmlns:a16="http://schemas.microsoft.com/office/drawing/2014/main" id="{251E87BE-E9F3-335A-3D31-987A40DC524F}"/>
              </a:ext>
            </a:extLst>
          </p:cNvPr>
          <p:cNvSpPr>
            <a:spLocks noGrp="1"/>
          </p:cNvSpPr>
          <p:nvPr>
            <p:ph type="ctrTitle"/>
          </p:nvPr>
        </p:nvSpPr>
        <p:spPr>
          <a:xfrm>
            <a:off x="1524000" y="1122363"/>
            <a:ext cx="9144000" cy="3063240"/>
          </a:xfrm>
          <a:prstGeom prst="ellipse">
            <a:avLst/>
          </a:prstGeom>
        </p:spPr>
        <p:txBody>
          <a:bodyPr vert="horz" lIns="91440" tIns="45720" rIns="91440" bIns="45720" rtlCol="0">
            <a:normAutofit/>
          </a:bodyPr>
          <a:lstStyle/>
          <a:p>
            <a:r>
              <a:rPr lang="en-US" sz="6600" b="1">
                <a:solidFill>
                  <a:schemeClr val="bg1"/>
                </a:solidFill>
              </a:rPr>
              <a:t>QUESTIONS?</a:t>
            </a:r>
          </a:p>
        </p:txBody>
      </p:sp>
      <p:sp>
        <p:nvSpPr>
          <p:cNvPr id="4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background&#10;&#10;Description automatically generated">
            <a:extLst>
              <a:ext uri="{FF2B5EF4-FFF2-40B4-BE49-F238E27FC236}">
                <a16:creationId xmlns:a16="http://schemas.microsoft.com/office/drawing/2014/main" id="{F18E4007-1B72-AB23-7D8C-509B616F256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7BC6DDA-BAC8-EA37-5070-C6B75826B825}"/>
              </a:ext>
            </a:extLst>
          </p:cNvPr>
          <p:cNvSpPr>
            <a:spLocks noGrp="1"/>
          </p:cNvSpPr>
          <p:nvPr>
            <p:ph type="ctrTitle"/>
          </p:nvPr>
        </p:nvSpPr>
        <p:spPr>
          <a:xfrm>
            <a:off x="1524000" y="1658232"/>
            <a:ext cx="9144000" cy="1548648"/>
          </a:xfrm>
        </p:spPr>
        <p:txBody>
          <a:bodyPr>
            <a:normAutofit/>
          </a:bodyPr>
          <a:lstStyle/>
          <a:p>
            <a:pPr>
              <a:lnSpc>
                <a:spcPct val="100000"/>
              </a:lnSpc>
            </a:pPr>
            <a:r>
              <a:rPr lang="en-PH" b="1" dirty="0">
                <a:solidFill>
                  <a:schemeClr val="tx2"/>
                </a:solidFill>
                <a:latin typeface="Times New Roman" panose="02020603050405020304" pitchFamily="18" charset="0"/>
                <a:cs typeface="Times New Roman" panose="02020603050405020304" pitchFamily="18" charset="0"/>
              </a:rPr>
              <a:t>End of Presentation</a:t>
            </a:r>
          </a:p>
        </p:txBody>
      </p:sp>
      <p:pic>
        <p:nvPicPr>
          <p:cNvPr id="5" name="Picture 4">
            <a:extLst>
              <a:ext uri="{FF2B5EF4-FFF2-40B4-BE49-F238E27FC236}">
                <a16:creationId xmlns:a16="http://schemas.microsoft.com/office/drawing/2014/main" id="{37565390-9AA3-B976-E1B1-1DCBAEA49737}"/>
              </a:ext>
            </a:extLst>
          </p:cNvPr>
          <p:cNvPicPr>
            <a:picLocks noChangeAspect="1"/>
          </p:cNvPicPr>
          <p:nvPr/>
        </p:nvPicPr>
        <p:blipFill>
          <a:blip r:embed="rId4"/>
          <a:stretch>
            <a:fillRect/>
          </a:stretch>
        </p:blipFill>
        <p:spPr>
          <a:xfrm>
            <a:off x="7092562" y="5240477"/>
            <a:ext cx="4754293" cy="1150232"/>
          </a:xfrm>
          <a:prstGeom prst="rect">
            <a:avLst/>
          </a:prstGeom>
        </p:spPr>
      </p:pic>
      <p:sp>
        <p:nvSpPr>
          <p:cNvPr id="6" name="Title 3">
            <a:extLst>
              <a:ext uri="{FF2B5EF4-FFF2-40B4-BE49-F238E27FC236}">
                <a16:creationId xmlns:a16="http://schemas.microsoft.com/office/drawing/2014/main" id="{24E23C2C-588C-0651-2956-C7861614D402}"/>
              </a:ext>
            </a:extLst>
          </p:cNvPr>
          <p:cNvSpPr txBox="1">
            <a:spLocks/>
          </p:cNvSpPr>
          <p:nvPr/>
        </p:nvSpPr>
        <p:spPr>
          <a:xfrm>
            <a:off x="1262779" y="5444218"/>
            <a:ext cx="4833222" cy="742751"/>
          </a:xfrm>
          <a:prstGeom prst="rect">
            <a:avLst/>
          </a:prstGeom>
          <a:ln>
            <a:noFill/>
          </a:ln>
        </p:spPr>
        <p:txBody>
          <a:bodyPr vert="horz" lIns="91440" tIns="180000" rIns="91440" bIns="18000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PH" sz="3600" b="1" dirty="0">
                <a:solidFill>
                  <a:srgbClr val="0000FE"/>
                </a:solidFill>
                <a:latin typeface="Times New Roman" panose="02020603050405020304" pitchFamily="18" charset="0"/>
                <a:ea typeface="Source Sans Pro" panose="020B0503030403020204" pitchFamily="34" charset="0"/>
                <a:cs typeface="Times New Roman" panose="02020603050405020304" pitchFamily="18" charset="0"/>
              </a:rPr>
              <a:t>Department of Energy</a:t>
            </a:r>
          </a:p>
        </p:txBody>
      </p:sp>
    </p:spTree>
    <p:extLst>
      <p:ext uri="{BB962C8B-B14F-4D97-AF65-F5344CB8AC3E}">
        <p14:creationId xmlns:p14="http://schemas.microsoft.com/office/powerpoint/2010/main" val="4186273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7308</TotalTime>
  <Words>4058</Words>
  <Application>Microsoft Office PowerPoint</Application>
  <PresentationFormat>Widescreen</PresentationFormat>
  <Paragraphs>416</Paragraphs>
  <Slides>91</Slides>
  <Notes>83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91</vt:i4>
      </vt:variant>
    </vt:vector>
  </HeadingPairs>
  <TitlesOfParts>
    <vt:vector size="101" baseType="lpstr">
      <vt:lpstr>-apple-system</vt:lpstr>
      <vt:lpstr>Arial</vt:lpstr>
      <vt:lpstr>Calibri</vt:lpstr>
      <vt:lpstr>Calibri Light</vt:lpstr>
      <vt:lpstr>Open Sans</vt:lpstr>
      <vt:lpstr>Roboto Medium</vt:lpstr>
      <vt:lpstr>Source Sans Pro</vt:lpstr>
      <vt:lpstr>Tahoma</vt:lpstr>
      <vt:lpstr>Times New Roman</vt:lpstr>
      <vt:lpstr>Office Theme</vt:lpstr>
      <vt:lpstr>DOE End-User Training</vt:lpstr>
      <vt:lpstr>Training Schedule – Day 1 (June 24, 2024)</vt:lpstr>
      <vt:lpstr>Training Schedule – Day 2 to Day 5 (June 25-28, 2024)</vt:lpstr>
      <vt:lpstr>Agenda</vt:lpstr>
      <vt:lpstr>Course Outline (Day 1)</vt:lpstr>
      <vt:lpstr>Course Outline (Day 2 to Day 5)</vt:lpstr>
      <vt:lpstr>House Rules</vt:lpstr>
      <vt:lpstr>Objectives</vt:lpstr>
      <vt:lpstr>Training Evaluation</vt:lpstr>
      <vt:lpstr>PART I</vt:lpstr>
      <vt:lpstr>GETTING STARTED</vt:lpstr>
      <vt:lpstr>What is Content Management System?</vt:lpstr>
      <vt:lpstr>What is a CMS Portal?</vt:lpstr>
      <vt:lpstr>How CMS Works</vt:lpstr>
      <vt:lpstr>ENERGY PORTAL</vt:lpstr>
      <vt:lpstr>Main Menu</vt:lpstr>
      <vt:lpstr>Auxiliary Menu</vt:lpstr>
      <vt:lpstr>Banner or Featured Photos/Videos</vt:lpstr>
      <vt:lpstr>What’s New</vt:lpstr>
      <vt:lpstr>Online Services</vt:lpstr>
      <vt:lpstr>General DOE Services</vt:lpstr>
      <vt:lpstr>Internal Services</vt:lpstr>
      <vt:lpstr>Featured Contents or Featured Articles</vt:lpstr>
      <vt:lpstr>Quick Links</vt:lpstr>
      <vt:lpstr>Bureaus and Field Offices Portals</vt:lpstr>
      <vt:lpstr>LIFERAY DXP</vt:lpstr>
      <vt:lpstr>Liferay DXP</vt:lpstr>
      <vt:lpstr>End-User Account</vt:lpstr>
      <vt:lpstr>End-User Account</vt:lpstr>
      <vt:lpstr>PART II</vt:lpstr>
      <vt:lpstr>Portal Content Creator</vt:lpstr>
      <vt:lpstr>Accessing Liferay</vt:lpstr>
      <vt:lpstr>How to Select a Portal to Manage</vt:lpstr>
      <vt:lpstr>How to Select a Portal to Manage</vt:lpstr>
      <vt:lpstr>How to Create a Banner</vt:lpstr>
      <vt:lpstr>How to Create a Banner</vt:lpstr>
      <vt:lpstr>How to Create a Banner</vt:lpstr>
      <vt:lpstr>How to Create a Banner</vt:lpstr>
      <vt:lpstr>How to Create a Banner</vt:lpstr>
      <vt:lpstr>How to Create an Article</vt:lpstr>
      <vt:lpstr>How to Create an Article</vt:lpstr>
      <vt:lpstr>How to Create an Article</vt:lpstr>
      <vt:lpstr>How to Create an Article</vt:lpstr>
      <vt:lpstr>How to Create an Article</vt:lpstr>
      <vt:lpstr>How to Create an Article</vt:lpstr>
      <vt:lpstr>How to Create an Article</vt:lpstr>
      <vt:lpstr>How to Create an Article</vt:lpstr>
      <vt:lpstr>How to Create an Article</vt:lpstr>
      <vt:lpstr>How to Create an Article</vt:lpstr>
      <vt:lpstr>How to Create a Department Circular Content</vt:lpstr>
      <vt:lpstr>How to Create a Department Circular Content</vt:lpstr>
      <vt:lpstr>How to Create a Department Circular Content</vt:lpstr>
      <vt:lpstr>How to Create a Department Circular Content</vt:lpstr>
      <vt:lpstr>How to Create a Department Circular Content</vt:lpstr>
      <vt:lpstr>How to Create a Bid Opportunities Content</vt:lpstr>
      <vt:lpstr>How to Create a Bid Opportunities Content</vt:lpstr>
      <vt:lpstr>How to Create a Bid Opportunities Content</vt:lpstr>
      <vt:lpstr>How to Create a Bid Opportunities Content</vt:lpstr>
      <vt:lpstr>How to Create a Key Officials Content</vt:lpstr>
      <vt:lpstr>How to Create a Key Officials Content</vt:lpstr>
      <vt:lpstr>How to Create a Key Officials Content</vt:lpstr>
      <vt:lpstr>How to Create a Key Officials Content</vt:lpstr>
      <vt:lpstr>Signing Out</vt:lpstr>
      <vt:lpstr>Portal Content Reviewer</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How to Review a Content</vt:lpstr>
      <vt:lpstr>Portal Content Approver</vt:lpstr>
      <vt:lpstr>How to Approve a Content</vt:lpstr>
      <vt:lpstr>How to Approve a Content</vt:lpstr>
      <vt:lpstr>How to Approve a Content</vt:lpstr>
      <vt:lpstr>How to Approve a Content</vt:lpstr>
      <vt:lpstr>How to Approve a Content</vt:lpstr>
      <vt:lpstr>How to Approve a Content</vt:lpstr>
      <vt:lpstr>How to Approve a Content</vt:lpstr>
      <vt:lpstr>How to Approve a Content</vt:lpstr>
      <vt:lpstr>QUESTIONS?</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Ron-Ron E. Urgelles</dc:creator>
  <cp:lastModifiedBy>Jaimee Manguiat</cp:lastModifiedBy>
  <cp:revision>49</cp:revision>
  <dcterms:created xsi:type="dcterms:W3CDTF">2024-01-04T23:33:18Z</dcterms:created>
  <dcterms:modified xsi:type="dcterms:W3CDTF">2024-06-18T09:58:50Z</dcterms:modified>
</cp:coreProperties>
</file>