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10" r:id="rId3"/>
    <p:sldId id="308" r:id="rId4"/>
    <p:sldId id="311" r:id="rId5"/>
    <p:sldId id="338" r:id="rId6"/>
    <p:sldId id="305" r:id="rId7"/>
    <p:sldId id="339" r:id="rId8"/>
    <p:sldId id="314" r:id="rId9"/>
    <p:sldId id="313" r:id="rId10"/>
    <p:sldId id="317" r:id="rId11"/>
    <p:sldId id="318" r:id="rId12"/>
    <p:sldId id="316" r:id="rId13"/>
    <p:sldId id="319" r:id="rId14"/>
    <p:sldId id="320" r:id="rId15"/>
    <p:sldId id="321" r:id="rId16"/>
    <p:sldId id="322" r:id="rId17"/>
    <p:sldId id="323" r:id="rId18"/>
    <p:sldId id="324" r:id="rId19"/>
    <p:sldId id="325" r:id="rId20"/>
    <p:sldId id="326" r:id="rId21"/>
    <p:sldId id="327" r:id="rId22"/>
    <p:sldId id="330" r:id="rId23"/>
    <p:sldId id="328" r:id="rId24"/>
    <p:sldId id="329" r:id="rId25"/>
    <p:sldId id="331" r:id="rId26"/>
    <p:sldId id="332" r:id="rId27"/>
    <p:sldId id="333" r:id="rId28"/>
    <p:sldId id="334" r:id="rId29"/>
    <p:sldId id="335" r:id="rId30"/>
    <p:sldId id="336" r:id="rId31"/>
    <p:sldId id="312" r:id="rId32"/>
    <p:sldId id="33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BAA3E7-AA38-2F32-54A5-B94321819888}" v="4" dt="2022-10-21T00:12:48.594"/>
    <p1510:client id="{2251F447-845E-4D68-97C7-6A774D6D03D2}" v="183" dt="2022-07-03T16:28:16.314"/>
    <p1510:client id="{8848061D-6575-5C3D-8882-243CB6407D57}" v="40" dt="2022-07-13T06:41:10.794"/>
    <p1510:client id="{B9043D70-36A0-57E6-DB9B-5CD6FDC4767B}" v="57" dt="2022-07-01T06:05:45.865"/>
    <p1510:client id="{B936C671-EF6E-601C-5802-F7511B6ECA40}" v="100" dt="2022-07-07T00:25:56.800"/>
    <p1510:client id="{C1E55E86-4603-AB76-C6F2-0AAAD798F01C}" v="84" dt="2022-07-05T02:02:28.085"/>
    <p1510:client id="{C48753A0-6256-A8EF-E1BF-31E7A5B7D0C5}" v="4" dt="2022-07-01T00:57:35.606"/>
    <p1510:client id="{CBCE2767-8D66-B65B-6994-F6FEAB8728E0}" v="278" dt="2022-06-30T18:25:11.068"/>
    <p1510:client id="{D2CC35D9-34CF-16F5-7B9F-A7F821A1A728}" v="99" dt="2022-07-03T19:33:55.382"/>
    <p1510:client id="{D6EF6155-0080-B5A7-CC72-2819AF60A177}" v="984" dt="2022-06-30T15:26:53.7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57" autoAdjust="0"/>
  </p:normalViewPr>
  <p:slideViewPr>
    <p:cSldViewPr snapToGrid="0">
      <p:cViewPr varScale="1">
        <p:scale>
          <a:sx n="60" d="100"/>
          <a:sy n="60" d="100"/>
        </p:scale>
        <p:origin x="89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ney Mae A. Samson" userId="S::hmsamson@filmetrics.com.ph::afb20cec-0c2a-4a77-ad4f-39521a056176" providerId="AD" clId="Web-{8848061D-6575-5C3D-8882-243CB6407D57}"/>
    <pc:docChg chg="modSld">
      <pc:chgData name="Honey Mae A. Samson" userId="S::hmsamson@filmetrics.com.ph::afb20cec-0c2a-4a77-ad4f-39521a056176" providerId="AD" clId="Web-{8848061D-6575-5C3D-8882-243CB6407D57}" dt="2022-07-13T06:41:09.340" v="25" actId="20577"/>
      <pc:docMkLst>
        <pc:docMk/>
      </pc:docMkLst>
      <pc:sldChg chg="modSp">
        <pc:chgData name="Honey Mae A. Samson" userId="S::hmsamson@filmetrics.com.ph::afb20cec-0c2a-4a77-ad4f-39521a056176" providerId="AD" clId="Web-{8848061D-6575-5C3D-8882-243CB6407D57}" dt="2022-07-13T04:37:04.817" v="2" actId="20577"/>
        <pc:sldMkLst>
          <pc:docMk/>
          <pc:sldMk cId="4041566923" sldId="256"/>
        </pc:sldMkLst>
        <pc:spChg chg="mod">
          <ac:chgData name="Honey Mae A. Samson" userId="S::hmsamson@filmetrics.com.ph::afb20cec-0c2a-4a77-ad4f-39521a056176" providerId="AD" clId="Web-{8848061D-6575-5C3D-8882-243CB6407D57}" dt="2022-07-13T04:37:04.817" v="2" actId="20577"/>
          <ac:spMkLst>
            <pc:docMk/>
            <pc:sldMk cId="4041566923" sldId="256"/>
            <ac:spMk id="5" creationId="{0078DF6E-27A3-4ACF-BFAB-4D0C4C7BDB44}"/>
          </ac:spMkLst>
        </pc:spChg>
      </pc:sldChg>
      <pc:sldChg chg="addSp delSp modSp">
        <pc:chgData name="Honey Mae A. Samson" userId="S::hmsamson@filmetrics.com.ph::afb20cec-0c2a-4a77-ad4f-39521a056176" providerId="AD" clId="Web-{8848061D-6575-5C3D-8882-243CB6407D57}" dt="2022-07-13T04:38:33.414" v="9" actId="1076"/>
        <pc:sldMkLst>
          <pc:docMk/>
          <pc:sldMk cId="2230397504" sldId="319"/>
        </pc:sldMkLst>
        <pc:picChg chg="add mod">
          <ac:chgData name="Honey Mae A. Samson" userId="S::hmsamson@filmetrics.com.ph::afb20cec-0c2a-4a77-ad4f-39521a056176" providerId="AD" clId="Web-{8848061D-6575-5C3D-8882-243CB6407D57}" dt="2022-07-13T04:38:33.414" v="9" actId="1076"/>
          <ac:picMkLst>
            <pc:docMk/>
            <pc:sldMk cId="2230397504" sldId="319"/>
            <ac:picMk id="3" creationId="{3EC825A4-2879-2562-EBA6-CC61BE89C4D6}"/>
          </ac:picMkLst>
        </pc:picChg>
        <pc:picChg chg="del">
          <ac:chgData name="Honey Mae A. Samson" userId="S::hmsamson@filmetrics.com.ph::afb20cec-0c2a-4a77-ad4f-39521a056176" providerId="AD" clId="Web-{8848061D-6575-5C3D-8882-243CB6407D57}" dt="2022-07-13T04:37:08.348" v="3"/>
          <ac:picMkLst>
            <pc:docMk/>
            <pc:sldMk cId="2230397504" sldId="319"/>
            <ac:picMk id="10" creationId="{6FD66ABF-D4C5-4E90-F5E7-4C20DA67701F}"/>
          </ac:picMkLst>
        </pc:picChg>
        <pc:picChg chg="del">
          <ac:chgData name="Honey Mae A. Samson" userId="S::hmsamson@filmetrics.com.ph::afb20cec-0c2a-4a77-ad4f-39521a056176" providerId="AD" clId="Web-{8848061D-6575-5C3D-8882-243CB6407D57}" dt="2022-07-13T04:37:09.098" v="4"/>
          <ac:picMkLst>
            <pc:docMk/>
            <pc:sldMk cId="2230397504" sldId="319"/>
            <ac:picMk id="11" creationId="{36129830-393F-E813-52C6-7F83DAB590F8}"/>
          </ac:picMkLst>
        </pc:picChg>
      </pc:sldChg>
      <pc:sldChg chg="modSp">
        <pc:chgData name="Honey Mae A. Samson" userId="S::hmsamson@filmetrics.com.ph::afb20cec-0c2a-4a77-ad4f-39521a056176" providerId="AD" clId="Web-{8848061D-6575-5C3D-8882-243CB6407D57}" dt="2022-07-13T04:39:14.915" v="22" actId="20577"/>
        <pc:sldMkLst>
          <pc:docMk/>
          <pc:sldMk cId="2671193190" sldId="322"/>
        </pc:sldMkLst>
        <pc:spChg chg="mod">
          <ac:chgData name="Honey Mae A. Samson" userId="S::hmsamson@filmetrics.com.ph::afb20cec-0c2a-4a77-ad4f-39521a056176" providerId="AD" clId="Web-{8848061D-6575-5C3D-8882-243CB6407D57}" dt="2022-07-13T04:39:14.915" v="22" actId="20577"/>
          <ac:spMkLst>
            <pc:docMk/>
            <pc:sldMk cId="2671193190" sldId="322"/>
            <ac:spMk id="5" creationId="{FED552D0-7CA2-49F7-863F-A178BDE11F0A}"/>
          </ac:spMkLst>
        </pc:spChg>
      </pc:sldChg>
      <pc:sldChg chg="modSp">
        <pc:chgData name="Honey Mae A. Samson" userId="S::hmsamson@filmetrics.com.ph::afb20cec-0c2a-4a77-ad4f-39521a056176" providerId="AD" clId="Web-{8848061D-6575-5C3D-8882-243CB6407D57}" dt="2022-07-13T06:41:09.340" v="25" actId="20577"/>
        <pc:sldMkLst>
          <pc:docMk/>
          <pc:sldMk cId="2672795438" sldId="323"/>
        </pc:sldMkLst>
        <pc:spChg chg="mod">
          <ac:chgData name="Honey Mae A. Samson" userId="S::hmsamson@filmetrics.com.ph::afb20cec-0c2a-4a77-ad4f-39521a056176" providerId="AD" clId="Web-{8848061D-6575-5C3D-8882-243CB6407D57}" dt="2022-07-13T06:41:09.340" v="25" actId="20577"/>
          <ac:spMkLst>
            <pc:docMk/>
            <pc:sldMk cId="2672795438" sldId="323"/>
            <ac:spMk id="2" creationId="{1C5631D3-614F-452E-BE17-1957F91FE569}"/>
          </ac:spMkLst>
        </pc:spChg>
      </pc:sldChg>
    </pc:docChg>
  </pc:docChgLst>
  <pc:docChgLst>
    <pc:chgData name="Honey Mae A. Samson" userId="S::hmsamson@filmetrics.com.ph::afb20cec-0c2a-4a77-ad4f-39521a056176" providerId="AD" clId="Web-{20BAA3E7-AA38-2F32-54A5-B94321819888}"/>
    <pc:docChg chg="modSld">
      <pc:chgData name="Honey Mae A. Samson" userId="S::hmsamson@filmetrics.com.ph::afb20cec-0c2a-4a77-ad4f-39521a056176" providerId="AD" clId="Web-{20BAA3E7-AA38-2F32-54A5-B94321819888}" dt="2022-10-21T00:12:47.172" v="2" actId="20577"/>
      <pc:docMkLst>
        <pc:docMk/>
      </pc:docMkLst>
      <pc:sldChg chg="modSp">
        <pc:chgData name="Honey Mae A. Samson" userId="S::hmsamson@filmetrics.com.ph::afb20cec-0c2a-4a77-ad4f-39521a056176" providerId="AD" clId="Web-{20BAA3E7-AA38-2F32-54A5-B94321819888}" dt="2022-10-21T00:12:47.172" v="2" actId="20577"/>
        <pc:sldMkLst>
          <pc:docMk/>
          <pc:sldMk cId="4041566923" sldId="256"/>
        </pc:sldMkLst>
        <pc:spChg chg="mod">
          <ac:chgData name="Honey Mae A. Samson" userId="S::hmsamson@filmetrics.com.ph::afb20cec-0c2a-4a77-ad4f-39521a056176" providerId="AD" clId="Web-{20BAA3E7-AA38-2F32-54A5-B94321819888}" dt="2022-10-21T00:12:47.172" v="2" actId="20577"/>
          <ac:spMkLst>
            <pc:docMk/>
            <pc:sldMk cId="4041566923" sldId="256"/>
            <ac:spMk id="5" creationId="{0078DF6E-27A3-4ACF-BFAB-4D0C4C7BDB4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2F71F-3A3F-43A1-9D33-B7CE508C0051}" type="datetimeFigureOut">
              <a:rPr lang="en-US" smtClean="0"/>
              <a:t>10/20/2022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CF1AA-E3A3-4CDC-BA2E-BA8E49F0F5AA}" type="slidenum">
              <a:rPr lang="en-US" smtClean="0"/>
              <a:t>‹#›</a:t>
            </a:fld>
            <a:endParaRPr lang="en-US"/>
          </a:p>
        </p:txBody>
      </p:sp>
    </p:spTree>
    <p:extLst>
      <p:ext uri="{BB962C8B-B14F-4D97-AF65-F5344CB8AC3E}">
        <p14:creationId xmlns:p14="http://schemas.microsoft.com/office/powerpoint/2010/main" val="3759171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e-filmetrics.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gsmresults.com/how-to-protect-a-wordpress-site-from-malware/" TargetMode="External"/><Relationship Id="rId3" Type="http://schemas.openxmlformats.org/officeDocument/2006/relationships/hyperlink" Target="https://www.gsmresults.com/content-management-system-advantages-disadvantages/" TargetMode="External"/><Relationship Id="rId7" Type="http://schemas.openxmlformats.org/officeDocument/2006/relationships/hyperlink" Target="https://wpastra.com/resources/content-management-system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hlogadgets.com/write-for-us/" TargetMode="External"/><Relationship Id="rId5" Type="http://schemas.openxmlformats.org/officeDocument/2006/relationships/hyperlink" Target="https://en.wikipedia.org/wiki/WYSIWYG" TargetMode="External"/><Relationship Id="rId4" Type="http://schemas.openxmlformats.org/officeDocument/2006/relationships/hyperlink" Target="https://pearllemonweb.com/" TargetMode="External"/><Relationship Id="rId9" Type="http://schemas.openxmlformats.org/officeDocument/2006/relationships/hyperlink" Target="https://www.ecdevstudio.com/blog/how-to-hire-developer-for-startups-in-ukrain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is designed to enable our DOE content contributors and administrators to effectively manage your contents for the Energy Portal and its child portals. </a:t>
            </a:r>
          </a:p>
        </p:txBody>
      </p:sp>
      <p:sp>
        <p:nvSpPr>
          <p:cNvPr id="4" name="Slide Number Placeholder 3"/>
          <p:cNvSpPr>
            <a:spLocks noGrp="1"/>
          </p:cNvSpPr>
          <p:nvPr>
            <p:ph type="sldNum" sz="quarter" idx="5"/>
          </p:nvPr>
        </p:nvSpPr>
        <p:spPr/>
        <p:txBody>
          <a:bodyPr/>
          <a:lstStyle/>
          <a:p>
            <a:fld id="{7B9CF1AA-E3A3-4CDC-BA2E-BA8E49F0F5AA}" type="slidenum">
              <a:rPr lang="en-US" smtClean="0"/>
              <a:t>1</a:t>
            </a:fld>
            <a:endParaRPr lang="en-US"/>
          </a:p>
        </p:txBody>
      </p:sp>
    </p:spTree>
    <p:extLst>
      <p:ext uri="{BB962C8B-B14F-4D97-AF65-F5344CB8AC3E}">
        <p14:creationId xmlns:p14="http://schemas.microsoft.com/office/powerpoint/2010/main" val="989932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B9CF1AA-E3A3-4CDC-BA2E-BA8E49F0F5AA}" type="slidenum">
              <a:rPr lang="en-US" smtClean="0"/>
              <a:t>12</a:t>
            </a:fld>
            <a:endParaRPr lang="en-US"/>
          </a:p>
        </p:txBody>
      </p:sp>
    </p:spTree>
    <p:extLst>
      <p:ext uri="{BB962C8B-B14F-4D97-AF65-F5344CB8AC3E}">
        <p14:creationId xmlns:p14="http://schemas.microsoft.com/office/powerpoint/2010/main" val="4186027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B9CF1AA-E3A3-4CDC-BA2E-BA8E49F0F5AA}" type="slidenum">
              <a:rPr lang="en-US" smtClean="0"/>
              <a:t>14</a:t>
            </a:fld>
            <a:endParaRPr lang="en-US"/>
          </a:p>
        </p:txBody>
      </p:sp>
    </p:spTree>
    <p:extLst>
      <p:ext uri="{BB962C8B-B14F-4D97-AF65-F5344CB8AC3E}">
        <p14:creationId xmlns:p14="http://schemas.microsoft.com/office/powerpoint/2010/main" val="3721678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B9CF1AA-E3A3-4CDC-BA2E-BA8E49F0F5AA}" type="slidenum">
              <a:rPr lang="en-US" smtClean="0"/>
              <a:t>15</a:t>
            </a:fld>
            <a:endParaRPr lang="en-US"/>
          </a:p>
        </p:txBody>
      </p:sp>
    </p:spTree>
    <p:extLst>
      <p:ext uri="{BB962C8B-B14F-4D97-AF65-F5344CB8AC3E}">
        <p14:creationId xmlns:p14="http://schemas.microsoft.com/office/powerpoint/2010/main" val="3653485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B9CF1AA-E3A3-4CDC-BA2E-BA8E49F0F5AA}" type="slidenum">
              <a:rPr lang="en-US" smtClean="0"/>
              <a:t>16</a:t>
            </a:fld>
            <a:endParaRPr lang="en-US"/>
          </a:p>
        </p:txBody>
      </p:sp>
    </p:spTree>
    <p:extLst>
      <p:ext uri="{BB962C8B-B14F-4D97-AF65-F5344CB8AC3E}">
        <p14:creationId xmlns:p14="http://schemas.microsoft.com/office/powerpoint/2010/main" val="2437719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B9CF1AA-E3A3-4CDC-BA2E-BA8E49F0F5AA}" type="slidenum">
              <a:rPr lang="en-US" smtClean="0"/>
              <a:t>17</a:t>
            </a:fld>
            <a:endParaRPr lang="en-US"/>
          </a:p>
        </p:txBody>
      </p:sp>
    </p:spTree>
    <p:extLst>
      <p:ext uri="{BB962C8B-B14F-4D97-AF65-F5344CB8AC3E}">
        <p14:creationId xmlns:p14="http://schemas.microsoft.com/office/powerpoint/2010/main" val="977380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12529"/>
                </a:solidFill>
                <a:effectLst/>
                <a:latin typeface="Source Sans Pro" panose="020B0503030403020204" pitchFamily="34" charset="0"/>
              </a:rPr>
              <a:t>To log out of your account:</a:t>
            </a:r>
          </a:p>
          <a:p>
            <a:pPr algn="l">
              <a:buFont typeface="+mj-lt"/>
              <a:buAutoNum type="arabicPeriod"/>
            </a:pPr>
            <a:r>
              <a:rPr lang="en-US" b="0" i="0" dirty="0">
                <a:solidFill>
                  <a:srgbClr val="212529"/>
                </a:solidFill>
                <a:effectLst/>
                <a:latin typeface="Source Sans Pro" panose="020B0503030403020204" pitchFamily="34" charset="0"/>
              </a:rPr>
              <a:t>Click </a:t>
            </a:r>
            <a:r>
              <a:rPr lang="en-US" b="0" i="1" dirty="0">
                <a:solidFill>
                  <a:srgbClr val="212529"/>
                </a:solidFill>
                <a:effectLst/>
                <a:latin typeface="Source Sans Pro" panose="020B0503030403020204" pitchFamily="34" charset="0"/>
              </a:rPr>
              <a:t>User Avatar</a:t>
            </a:r>
            <a:r>
              <a:rPr lang="en-US" b="0" i="0" dirty="0">
                <a:solidFill>
                  <a:srgbClr val="212529"/>
                </a:solidFill>
                <a:effectLst/>
                <a:latin typeface="Source Sans Pro" panose="020B0503030403020204" pitchFamily="34" charset="0"/>
              </a:rPr>
              <a:t> → </a:t>
            </a:r>
            <a:r>
              <a:rPr lang="en-US" b="0" i="1" dirty="0">
                <a:solidFill>
                  <a:srgbClr val="212529"/>
                </a:solidFill>
                <a:effectLst/>
                <a:latin typeface="Source Sans Pro" panose="020B0503030403020204" pitchFamily="34" charset="0"/>
              </a:rPr>
              <a:t>Sign Out</a:t>
            </a:r>
            <a:r>
              <a:rPr lang="en-US" b="0" i="0" dirty="0">
                <a:solidFill>
                  <a:srgbClr val="212529"/>
                </a:solidFill>
                <a:effectLst/>
                <a:latin typeface="Source Sans Pro" panose="020B0503030403020204" pitchFamily="34" charset="0"/>
              </a:rPr>
              <a: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B9CF1AA-E3A3-4CDC-BA2E-BA8E49F0F5AA}" type="slidenum">
              <a:rPr lang="en-US" smtClean="0"/>
              <a:t>18</a:t>
            </a:fld>
            <a:endParaRPr lang="en-US"/>
          </a:p>
        </p:txBody>
      </p:sp>
    </p:spTree>
    <p:extLst>
      <p:ext uri="{BB962C8B-B14F-4D97-AF65-F5344CB8AC3E}">
        <p14:creationId xmlns:p14="http://schemas.microsoft.com/office/powerpoint/2010/main" val="2805248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12529"/>
                </a:solidFill>
                <a:effectLst/>
                <a:latin typeface="Source Sans Pro" panose="020B0503030403020204" pitchFamily="34" charset="0"/>
              </a:rPr>
              <a:t>Now that you know how to log in, we strongly recommend that you create a new admin User for everyday use.</a:t>
            </a:r>
          </a:p>
          <a:p>
            <a:pPr algn="l"/>
            <a:r>
              <a:rPr lang="en-US" b="0" i="0" dirty="0">
                <a:solidFill>
                  <a:srgbClr val="212529"/>
                </a:solidFill>
                <a:effectLst/>
                <a:latin typeface="Source Sans Pro" panose="020B0503030403020204" pitchFamily="34" charset="0"/>
              </a:rPr>
              <a:t>Core user management activities include adding, editing, and deleting users. These activities are typically restricted to Administrative users.</a:t>
            </a:r>
          </a:p>
          <a:p>
            <a:pPr algn="l"/>
            <a:endParaRPr lang="en-US" b="0" i="0" dirty="0">
              <a:solidFill>
                <a:srgbClr val="212529"/>
              </a:solidFill>
              <a:effectLst/>
              <a:latin typeface="Source Sans Pro" panose="020B0503030403020204" pitchFamily="34" charset="0"/>
            </a:endParaRPr>
          </a:p>
          <a:p>
            <a:pPr algn="l"/>
            <a:r>
              <a:rPr lang="en-US" b="0" i="0" dirty="0">
                <a:solidFill>
                  <a:srgbClr val="212529"/>
                </a:solidFill>
                <a:effectLst/>
                <a:latin typeface="Source Sans Pro" panose="020B0503030403020204" pitchFamily="34" charset="0"/>
              </a:rPr>
              <a:t>To create a new admin account or a new user account follow these steps:</a:t>
            </a:r>
          </a:p>
          <a:p>
            <a:pPr algn="l"/>
            <a:endParaRPr lang="en-US" b="0" i="0" dirty="0">
              <a:solidFill>
                <a:srgbClr val="212529"/>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529"/>
                </a:solidFill>
                <a:effectLst/>
                <a:latin typeface="Source Sans Pro" panose="020B0503030403020204" pitchFamily="34" charset="0"/>
              </a:rPr>
              <a:t>Once you create the User, additional information can be added.</a:t>
            </a:r>
            <a:endParaRPr lang="en-US" dirty="0"/>
          </a:p>
        </p:txBody>
      </p:sp>
      <p:sp>
        <p:nvSpPr>
          <p:cNvPr id="4" name="Slide Number Placeholder 3"/>
          <p:cNvSpPr>
            <a:spLocks noGrp="1"/>
          </p:cNvSpPr>
          <p:nvPr>
            <p:ph type="sldNum" sz="quarter" idx="5"/>
          </p:nvPr>
        </p:nvSpPr>
        <p:spPr/>
        <p:txBody>
          <a:bodyPr/>
          <a:lstStyle/>
          <a:p>
            <a:fld id="{7B9CF1AA-E3A3-4CDC-BA2E-BA8E49F0F5AA}" type="slidenum">
              <a:rPr lang="en-US" smtClean="0"/>
              <a:t>19</a:t>
            </a:fld>
            <a:endParaRPr lang="en-US"/>
          </a:p>
        </p:txBody>
      </p:sp>
    </p:spTree>
    <p:extLst>
      <p:ext uri="{BB962C8B-B14F-4D97-AF65-F5344CB8AC3E}">
        <p14:creationId xmlns:p14="http://schemas.microsoft.com/office/powerpoint/2010/main" val="1331600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B9CF1AA-E3A3-4CDC-BA2E-BA8E49F0F5AA}" type="slidenum">
              <a:rPr lang="en-US" smtClean="0"/>
              <a:t>20</a:t>
            </a:fld>
            <a:endParaRPr lang="en-US"/>
          </a:p>
        </p:txBody>
      </p:sp>
    </p:spTree>
    <p:extLst>
      <p:ext uri="{BB962C8B-B14F-4D97-AF65-F5344CB8AC3E}">
        <p14:creationId xmlns:p14="http://schemas.microsoft.com/office/powerpoint/2010/main" val="1745605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12529"/>
                </a:solidFill>
                <a:effectLst/>
                <a:latin typeface="Source Sans Pro" panose="020B0503030403020204" pitchFamily="34" charset="0"/>
              </a:rPr>
              <a:t>Now that you know how to log in, we strongly recommend that you create a new admin User for everyday use.</a:t>
            </a:r>
          </a:p>
          <a:p>
            <a:pPr algn="l"/>
            <a:r>
              <a:rPr lang="en-US" b="0" i="0" dirty="0">
                <a:solidFill>
                  <a:srgbClr val="212529"/>
                </a:solidFill>
                <a:effectLst/>
                <a:latin typeface="Source Sans Pro" panose="020B0503030403020204" pitchFamily="34" charset="0"/>
              </a:rPr>
              <a:t>Core user management activities include adding, editing, and deleting users. These activities are typically restricted to Administrative users.</a:t>
            </a:r>
          </a:p>
          <a:p>
            <a:pPr algn="l"/>
            <a:endParaRPr lang="en-US" b="0" i="0" dirty="0">
              <a:solidFill>
                <a:srgbClr val="212529"/>
              </a:solidFill>
              <a:effectLst/>
              <a:latin typeface="Source Sans Pro" panose="020B0503030403020204" pitchFamily="34" charset="0"/>
            </a:endParaRPr>
          </a:p>
          <a:p>
            <a:pPr algn="l"/>
            <a:r>
              <a:rPr lang="en-US" b="0" i="0" dirty="0">
                <a:solidFill>
                  <a:srgbClr val="212529"/>
                </a:solidFill>
                <a:effectLst/>
                <a:latin typeface="Source Sans Pro" panose="020B0503030403020204" pitchFamily="34" charset="0"/>
              </a:rPr>
              <a:t>To create a new admin account or a new user account follow these steps:</a:t>
            </a:r>
          </a:p>
          <a:p>
            <a:pPr algn="l"/>
            <a:endParaRPr lang="en-US" b="0" i="0" dirty="0">
              <a:solidFill>
                <a:srgbClr val="212529"/>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529"/>
                </a:solidFill>
                <a:effectLst/>
                <a:latin typeface="Source Sans Pro" panose="020B0503030403020204" pitchFamily="34" charset="0"/>
              </a:rPr>
              <a:t>Once you create the User, additional information can be added.</a:t>
            </a:r>
            <a:endParaRPr lang="en-US" dirty="0"/>
          </a:p>
        </p:txBody>
      </p:sp>
      <p:sp>
        <p:nvSpPr>
          <p:cNvPr id="4" name="Slide Number Placeholder 3"/>
          <p:cNvSpPr>
            <a:spLocks noGrp="1"/>
          </p:cNvSpPr>
          <p:nvPr>
            <p:ph type="sldNum" sz="quarter" idx="5"/>
          </p:nvPr>
        </p:nvSpPr>
        <p:spPr/>
        <p:txBody>
          <a:bodyPr/>
          <a:lstStyle/>
          <a:p>
            <a:fld id="{7B9CF1AA-E3A3-4CDC-BA2E-BA8E49F0F5AA}" type="slidenum">
              <a:rPr lang="en-US" smtClean="0"/>
              <a:t>21</a:t>
            </a:fld>
            <a:endParaRPr lang="en-US"/>
          </a:p>
        </p:txBody>
      </p:sp>
    </p:spTree>
    <p:extLst>
      <p:ext uri="{BB962C8B-B14F-4D97-AF65-F5344CB8AC3E}">
        <p14:creationId xmlns:p14="http://schemas.microsoft.com/office/powerpoint/2010/main" val="931272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B9CF1AA-E3A3-4CDC-BA2E-BA8E49F0F5AA}" type="slidenum">
              <a:rPr lang="en-US" smtClean="0"/>
              <a:t>22</a:t>
            </a:fld>
            <a:endParaRPr lang="en-US"/>
          </a:p>
        </p:txBody>
      </p:sp>
    </p:spTree>
    <p:extLst>
      <p:ext uri="{BB962C8B-B14F-4D97-AF65-F5344CB8AC3E}">
        <p14:creationId xmlns:p14="http://schemas.microsoft.com/office/powerpoint/2010/main" val="61558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Our aim is to equip you with the right knowledge, skills, and frame of mind needed for Energy Portal management.</a:t>
            </a:r>
          </a:p>
          <a:p>
            <a:pPr marL="285750" indent="-285750">
              <a:lnSpc>
                <a:spcPct val="200000"/>
              </a:lnSpc>
              <a:buFont typeface="Arial" panose="020B0604020202020204" pitchFamily="34" charset="0"/>
              <a:buChar char="•"/>
            </a:pPr>
            <a:r>
              <a:rPr lang="en-US" sz="1200" dirty="0">
                <a:solidFill>
                  <a:schemeClr val="tx2"/>
                </a:solidFill>
                <a:latin typeface="Source Sans Pro" panose="020B0503030403020204" pitchFamily="34" charset="0"/>
                <a:ea typeface="Source Sans Pro" panose="020B0503030403020204" pitchFamily="34" charset="0"/>
              </a:rPr>
              <a:t>Getting Started with Liferay Content Management System (CMS) platform</a:t>
            </a:r>
          </a:p>
          <a:p>
            <a:pPr marL="285750" indent="-285750">
              <a:lnSpc>
                <a:spcPct val="200000"/>
              </a:lnSpc>
              <a:buFont typeface="Arial" panose="020B0604020202020204" pitchFamily="34" charset="0"/>
              <a:buChar char="•"/>
            </a:pPr>
            <a:r>
              <a:rPr lang="en-US" sz="1200" dirty="0">
                <a:solidFill>
                  <a:schemeClr val="tx2"/>
                </a:solidFill>
                <a:latin typeface="Source Sans Pro" panose="020B0503030403020204" pitchFamily="34" charset="0"/>
                <a:ea typeface="Source Sans Pro" panose="020B0503030403020204" pitchFamily="34" charset="0"/>
              </a:rPr>
              <a:t>Discuss the different features of the Liferay (DOE CMS) Platform</a:t>
            </a:r>
          </a:p>
          <a:p>
            <a:pPr marL="285750" indent="-285750">
              <a:lnSpc>
                <a:spcPct val="200000"/>
              </a:lnSpc>
              <a:buFont typeface="Arial" panose="020B0604020202020204" pitchFamily="34" charset="0"/>
              <a:buChar char="•"/>
            </a:pPr>
            <a:r>
              <a:rPr lang="en-US" sz="1200" dirty="0">
                <a:solidFill>
                  <a:schemeClr val="tx2"/>
                </a:solidFill>
                <a:latin typeface="Source Sans Pro" panose="020B0503030403020204" pitchFamily="34" charset="0"/>
                <a:ea typeface="Source Sans Pro" panose="020B0503030403020204" pitchFamily="34" charset="0"/>
              </a:rPr>
              <a:t>Introduction to Admin Account</a:t>
            </a:r>
          </a:p>
          <a:p>
            <a:pPr marL="285750" indent="-285750">
              <a:lnSpc>
                <a:spcPct val="200000"/>
              </a:lnSpc>
              <a:buFont typeface="Arial" panose="020B0604020202020204" pitchFamily="34" charset="0"/>
              <a:buChar char="•"/>
            </a:pPr>
            <a:r>
              <a:rPr lang="en-US" sz="1200" dirty="0">
                <a:solidFill>
                  <a:schemeClr val="tx2"/>
                </a:solidFill>
                <a:latin typeface="Source Sans Pro" panose="020B0503030403020204" pitchFamily="34" charset="0"/>
                <a:ea typeface="Source Sans Pro" panose="020B0503030403020204" pitchFamily="34" charset="0"/>
              </a:rPr>
              <a:t>Create our first child site</a:t>
            </a:r>
          </a:p>
          <a:p>
            <a:pPr>
              <a:lnSpc>
                <a:spcPct val="200000"/>
              </a:lnSpc>
            </a:pPr>
            <a:r>
              <a:rPr lang="en-US" sz="1200" b="1" dirty="0">
                <a:solidFill>
                  <a:schemeClr val="tx2"/>
                </a:solidFill>
                <a:latin typeface="Source Sans Pro" panose="020B0503030403020204" pitchFamily="34" charset="0"/>
                <a:ea typeface="Source Sans Pro" panose="020B0503030403020204" pitchFamily="34" charset="0"/>
              </a:rPr>
              <a:t>DAY 2</a:t>
            </a:r>
          </a:p>
          <a:p>
            <a:pPr marL="285750" indent="-285750">
              <a:lnSpc>
                <a:spcPct val="200000"/>
              </a:lnSpc>
              <a:buFont typeface="Arial" panose="020B0604020202020204" pitchFamily="34" charset="0"/>
              <a:buChar char="•"/>
            </a:pPr>
            <a:r>
              <a:rPr lang="en-US" sz="1200" dirty="0">
                <a:solidFill>
                  <a:schemeClr val="tx2"/>
                </a:solidFill>
                <a:latin typeface="Source Sans Pro" panose="020B0503030403020204" pitchFamily="34" charset="0"/>
                <a:ea typeface="Source Sans Pro" panose="020B0503030403020204" pitchFamily="34" charset="0"/>
              </a:rPr>
              <a:t>Map and Publish our content to Portal</a:t>
            </a:r>
          </a:p>
          <a:p>
            <a:pPr marL="285750" indent="-285750">
              <a:lnSpc>
                <a:spcPct val="200000"/>
              </a:lnSpc>
              <a:buFont typeface="Arial" panose="020B0604020202020204" pitchFamily="34" charset="0"/>
              <a:buChar char="•"/>
            </a:pPr>
            <a:r>
              <a:rPr lang="en-US" sz="1200" b="1" dirty="0">
                <a:solidFill>
                  <a:schemeClr val="tx2"/>
                </a:solidFill>
                <a:latin typeface="Source Sans Pro" panose="020B0503030403020204" pitchFamily="34" charset="0"/>
                <a:ea typeface="Source Sans Pro" panose="020B0503030403020204" pitchFamily="34" charset="0"/>
              </a:rPr>
              <a:t>Navigate the system!</a:t>
            </a:r>
          </a:p>
          <a:p>
            <a:pPr>
              <a:lnSpc>
                <a:spcPct val="200000"/>
              </a:lnSpc>
            </a:pPr>
            <a:r>
              <a:rPr lang="en-US" sz="1200" dirty="0">
                <a:solidFill>
                  <a:schemeClr val="tx2"/>
                </a:solidFill>
                <a:latin typeface="Source Sans Pro" panose="020B0503030403020204" pitchFamily="34" charset="0"/>
                <a:ea typeface="Source Sans Pro" panose="020B0503030403020204" pitchFamily="34" charset="0"/>
              </a:rPr>
              <a:t>System Link: </a:t>
            </a:r>
            <a:r>
              <a:rPr lang="en-US" sz="1200" dirty="0">
                <a:solidFill>
                  <a:schemeClr val="tx2"/>
                </a:solidFill>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https://doe-filmetrics.com/</a:t>
            </a:r>
            <a:r>
              <a:rPr lang="en-US" sz="1200" dirty="0">
                <a:solidFill>
                  <a:schemeClr val="tx2"/>
                </a:solidFill>
                <a:latin typeface="Source Sans Pro" panose="020B0503030403020204" pitchFamily="34" charset="0"/>
                <a:ea typeface="Source Sans Pro" panose="020B0503030403020204" pitchFamily="34" charset="0"/>
              </a:rPr>
              <a: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B9CF1AA-E3A3-4CDC-BA2E-BA8E49F0F5AA}" type="slidenum">
              <a:rPr lang="en-US" smtClean="0"/>
              <a:t>2</a:t>
            </a:fld>
            <a:endParaRPr lang="en-US"/>
          </a:p>
        </p:txBody>
      </p:sp>
    </p:spTree>
    <p:extLst>
      <p:ext uri="{BB962C8B-B14F-4D97-AF65-F5344CB8AC3E}">
        <p14:creationId xmlns:p14="http://schemas.microsoft.com/office/powerpoint/2010/main" val="767995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12529"/>
                </a:solidFill>
                <a:effectLst/>
                <a:latin typeface="Source Sans Pro" panose="020B0503030403020204" pitchFamily="34" charset="0"/>
              </a:rPr>
              <a:t>Now that you know how to log in, we strongly recommend that you create a new admin User for everyday use.</a:t>
            </a:r>
          </a:p>
          <a:p>
            <a:pPr algn="l"/>
            <a:r>
              <a:rPr lang="en-US" b="0" i="0" dirty="0">
                <a:solidFill>
                  <a:srgbClr val="212529"/>
                </a:solidFill>
                <a:effectLst/>
                <a:latin typeface="Source Sans Pro" panose="020B0503030403020204" pitchFamily="34" charset="0"/>
              </a:rPr>
              <a:t>Core user management activities include adding, editing, and deleting users. These activities are typically restricted to Administrative users.</a:t>
            </a:r>
          </a:p>
          <a:p>
            <a:pPr algn="l"/>
            <a:endParaRPr lang="en-US" b="0" i="0" dirty="0">
              <a:solidFill>
                <a:srgbClr val="212529"/>
              </a:solidFill>
              <a:effectLst/>
              <a:latin typeface="Source Sans Pro" panose="020B0503030403020204" pitchFamily="34" charset="0"/>
            </a:endParaRPr>
          </a:p>
          <a:p>
            <a:pPr algn="l"/>
            <a:r>
              <a:rPr lang="en-US" b="0" i="0" dirty="0">
                <a:solidFill>
                  <a:srgbClr val="212529"/>
                </a:solidFill>
                <a:effectLst/>
                <a:latin typeface="Source Sans Pro" panose="020B0503030403020204" pitchFamily="34" charset="0"/>
              </a:rPr>
              <a:t>To create a new admin account or a new user account follow these steps:</a:t>
            </a:r>
          </a:p>
          <a:p>
            <a:pPr algn="l"/>
            <a:endParaRPr lang="en-US" b="0" i="0" dirty="0">
              <a:solidFill>
                <a:srgbClr val="212529"/>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529"/>
                </a:solidFill>
                <a:effectLst/>
                <a:latin typeface="Source Sans Pro" panose="020B0503030403020204" pitchFamily="34" charset="0"/>
              </a:rPr>
              <a:t>Once you create the User, additional information can be added.</a:t>
            </a:r>
            <a:endParaRPr lang="en-US" dirty="0"/>
          </a:p>
        </p:txBody>
      </p:sp>
      <p:sp>
        <p:nvSpPr>
          <p:cNvPr id="4" name="Slide Number Placeholder 3"/>
          <p:cNvSpPr>
            <a:spLocks noGrp="1"/>
          </p:cNvSpPr>
          <p:nvPr>
            <p:ph type="sldNum" sz="quarter" idx="5"/>
          </p:nvPr>
        </p:nvSpPr>
        <p:spPr/>
        <p:txBody>
          <a:bodyPr/>
          <a:lstStyle/>
          <a:p>
            <a:fld id="{7B9CF1AA-E3A3-4CDC-BA2E-BA8E49F0F5AA}" type="slidenum">
              <a:rPr lang="en-US" smtClean="0"/>
              <a:t>23</a:t>
            </a:fld>
            <a:endParaRPr lang="en-US"/>
          </a:p>
        </p:txBody>
      </p:sp>
    </p:spTree>
    <p:extLst>
      <p:ext uri="{BB962C8B-B14F-4D97-AF65-F5344CB8AC3E}">
        <p14:creationId xmlns:p14="http://schemas.microsoft.com/office/powerpoint/2010/main" val="136571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B9CF1AA-E3A3-4CDC-BA2E-BA8E49F0F5AA}" type="slidenum">
              <a:rPr lang="en-US" smtClean="0"/>
              <a:t>24</a:t>
            </a:fld>
            <a:endParaRPr lang="en-US"/>
          </a:p>
        </p:txBody>
      </p:sp>
    </p:spTree>
    <p:extLst>
      <p:ext uri="{BB962C8B-B14F-4D97-AF65-F5344CB8AC3E}">
        <p14:creationId xmlns:p14="http://schemas.microsoft.com/office/powerpoint/2010/main" val="2133555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12529"/>
                </a:solidFill>
                <a:effectLst/>
                <a:latin typeface="Source Sans Pro" panose="020B0503030403020204" pitchFamily="34" charset="0"/>
              </a:rPr>
              <a:t>Deactivating a User prevents the user from logging in, but preserves the User. You can toggle between active and inactive Users in the Users view. If all the Users are active, this filtering option doesn’t appear.</a:t>
            </a:r>
          </a:p>
          <a:p>
            <a:pPr algn="l"/>
            <a:endParaRPr lang="en-US" b="0" i="0" dirty="0">
              <a:solidFill>
                <a:srgbClr val="212529"/>
              </a:solidFill>
              <a:effectLst/>
              <a:latin typeface="Source Sans Pro" panose="020B0503030403020204" pitchFamily="34" charset="0"/>
            </a:endParaRPr>
          </a:p>
          <a:p>
            <a:pPr algn="l"/>
            <a:r>
              <a:rPr lang="en-US" b="0" i="0" dirty="0">
                <a:solidFill>
                  <a:srgbClr val="212529"/>
                </a:solidFill>
                <a:effectLst/>
                <a:latin typeface="Source Sans Pro" panose="020B0503030403020204" pitchFamily="34" charset="0"/>
              </a:rPr>
              <a:t>The User is now deactivated and can no longer log in. Users can be reactivated by finding them in the Users table (be sure you’re filtering the table results by Deactivated users), clicking the Actions menu, and selecting </a:t>
            </a:r>
            <a:r>
              <a:rPr lang="en-US" b="0" i="1" dirty="0">
                <a:solidFill>
                  <a:srgbClr val="212529"/>
                </a:solidFill>
                <a:effectLst/>
                <a:latin typeface="Source Sans Pro" panose="020B0503030403020204" pitchFamily="34" charset="0"/>
              </a:rPr>
              <a:t>Activate</a:t>
            </a:r>
            <a:r>
              <a:rPr lang="en-US" b="0" i="0" dirty="0">
                <a:solidFill>
                  <a:srgbClr val="212529"/>
                </a:solidFill>
                <a:effectLst/>
                <a:latin typeface="Source Sans Pro" panose="020B0503030403020204" pitchFamily="34" charset="0"/>
              </a:rPr>
              <a:t>. There’s no confirmation window for activation: they’re automatically restored to their former status once Activate is clicked.</a:t>
            </a:r>
            <a:endParaRPr lang="en-US" dirty="0"/>
          </a:p>
        </p:txBody>
      </p:sp>
      <p:sp>
        <p:nvSpPr>
          <p:cNvPr id="4" name="Slide Number Placeholder 3"/>
          <p:cNvSpPr>
            <a:spLocks noGrp="1"/>
          </p:cNvSpPr>
          <p:nvPr>
            <p:ph type="sldNum" sz="quarter" idx="5"/>
          </p:nvPr>
        </p:nvSpPr>
        <p:spPr/>
        <p:txBody>
          <a:bodyPr/>
          <a:lstStyle/>
          <a:p>
            <a:fld id="{7B9CF1AA-E3A3-4CDC-BA2E-BA8E49F0F5AA}" type="slidenum">
              <a:rPr lang="en-US" smtClean="0"/>
              <a:t>25</a:t>
            </a:fld>
            <a:endParaRPr lang="en-US"/>
          </a:p>
        </p:txBody>
      </p:sp>
    </p:spTree>
    <p:extLst>
      <p:ext uri="{BB962C8B-B14F-4D97-AF65-F5344CB8AC3E}">
        <p14:creationId xmlns:p14="http://schemas.microsoft.com/office/powerpoint/2010/main" val="3917442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12529"/>
                </a:solidFill>
                <a:effectLst/>
                <a:latin typeface="Source Sans Pro" panose="020B0503030403020204" pitchFamily="34" charset="0"/>
              </a:rPr>
              <a:t>To guard against accidental deletion of Users, users must be deactivated first, and then can be deleted.</a:t>
            </a:r>
          </a:p>
          <a:p>
            <a:pPr algn="l"/>
            <a:endParaRPr lang="en-US" b="0" i="0" dirty="0">
              <a:solidFill>
                <a:srgbClr val="212529"/>
              </a:solidFill>
              <a:effectLst/>
              <a:latin typeface="Source Sans Pro" panose="020B0503030403020204" pitchFamily="34" charset="0"/>
            </a:endParaRPr>
          </a:p>
          <a:p>
            <a:pPr algn="l"/>
            <a:r>
              <a:rPr lang="en-US" b="0" i="0" dirty="0">
                <a:solidFill>
                  <a:srgbClr val="212529"/>
                </a:solidFill>
                <a:effectLst/>
                <a:latin typeface="Source Sans Pro" panose="020B0503030403020204" pitchFamily="34" charset="0"/>
              </a:rPr>
              <a:t>&lt;Steps&gt;</a:t>
            </a:r>
          </a:p>
          <a:p>
            <a:pPr algn="l"/>
            <a:r>
              <a:rPr lang="en-US" dirty="0"/>
              <a:t>The user is deleted. There is no way to recover the User once deleted besides restoring from a prior backup.</a:t>
            </a:r>
          </a:p>
        </p:txBody>
      </p:sp>
      <p:sp>
        <p:nvSpPr>
          <p:cNvPr id="4" name="Slide Number Placeholder 3"/>
          <p:cNvSpPr>
            <a:spLocks noGrp="1"/>
          </p:cNvSpPr>
          <p:nvPr>
            <p:ph type="sldNum" sz="quarter" idx="5"/>
          </p:nvPr>
        </p:nvSpPr>
        <p:spPr/>
        <p:txBody>
          <a:bodyPr/>
          <a:lstStyle/>
          <a:p>
            <a:fld id="{7B9CF1AA-E3A3-4CDC-BA2E-BA8E49F0F5AA}" type="slidenum">
              <a:rPr lang="en-US" smtClean="0"/>
              <a:t>26</a:t>
            </a:fld>
            <a:endParaRPr lang="en-US"/>
          </a:p>
        </p:txBody>
      </p:sp>
    </p:spTree>
    <p:extLst>
      <p:ext uri="{BB962C8B-B14F-4D97-AF65-F5344CB8AC3E}">
        <p14:creationId xmlns:p14="http://schemas.microsoft.com/office/powerpoint/2010/main" val="3113777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B9CF1AA-E3A3-4CDC-BA2E-BA8E49F0F5AA}" type="slidenum">
              <a:rPr lang="en-US" smtClean="0"/>
              <a:t>27</a:t>
            </a:fld>
            <a:endParaRPr lang="en-US"/>
          </a:p>
        </p:txBody>
      </p:sp>
    </p:spTree>
    <p:extLst>
      <p:ext uri="{BB962C8B-B14F-4D97-AF65-F5344CB8AC3E}">
        <p14:creationId xmlns:p14="http://schemas.microsoft.com/office/powerpoint/2010/main" val="2256380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212529"/>
                </a:solidFill>
                <a:effectLst/>
                <a:latin typeface="Source Sans Pro" panose="020B0503030403020204" pitchFamily="34" charset="0"/>
              </a:rPr>
              <a:t>You can impersonate Users to view the system as the User would see it. This helps to diagnose permission issues an administrator can’t see, such as making sure a User doesn’t have access to sensitive data. Only Users with the Administrator Role can impersonate.</a:t>
            </a:r>
            <a:endParaRPr lang="en-US" dirty="0"/>
          </a:p>
        </p:txBody>
      </p:sp>
      <p:sp>
        <p:nvSpPr>
          <p:cNvPr id="4" name="Slide Number Placeholder 3"/>
          <p:cNvSpPr>
            <a:spLocks noGrp="1"/>
          </p:cNvSpPr>
          <p:nvPr>
            <p:ph type="sldNum" sz="quarter" idx="5"/>
          </p:nvPr>
        </p:nvSpPr>
        <p:spPr/>
        <p:txBody>
          <a:bodyPr/>
          <a:lstStyle/>
          <a:p>
            <a:fld id="{7B9CF1AA-E3A3-4CDC-BA2E-BA8E49F0F5AA}" type="slidenum">
              <a:rPr lang="en-US" smtClean="0"/>
              <a:t>28</a:t>
            </a:fld>
            <a:endParaRPr lang="en-US"/>
          </a:p>
        </p:txBody>
      </p:sp>
    </p:spTree>
    <p:extLst>
      <p:ext uri="{BB962C8B-B14F-4D97-AF65-F5344CB8AC3E}">
        <p14:creationId xmlns:p14="http://schemas.microsoft.com/office/powerpoint/2010/main" val="1685144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212529"/>
                </a:solidFill>
                <a:effectLst/>
                <a:latin typeface="Source Sans Pro" panose="020B0503030403020204" pitchFamily="34" charset="0"/>
              </a:rPr>
              <a:t>The Add User functionality includes a </a:t>
            </a:r>
            <a:r>
              <a:rPr lang="en-US" b="0" i="1" dirty="0">
                <a:solidFill>
                  <a:srgbClr val="212529"/>
                </a:solidFill>
                <a:effectLst/>
                <a:latin typeface="Source Sans Pro" panose="020B0503030403020204" pitchFamily="34" charset="0"/>
              </a:rPr>
              <a:t>Require Password Reset</a:t>
            </a:r>
            <a:r>
              <a:rPr lang="en-US" b="0" i="0" dirty="0">
                <a:solidFill>
                  <a:srgbClr val="212529"/>
                </a:solidFill>
                <a:effectLst/>
                <a:latin typeface="Source Sans Pro" panose="020B0503030403020204" pitchFamily="34" charset="0"/>
              </a:rPr>
              <a:t> check box at the bottom of the Password form. The default password policy prevents administrators from de-select this option. You can, however, modify the default password policy so this box becomes usable.</a:t>
            </a:r>
          </a:p>
          <a:p>
            <a:pPr marL="0" indent="0">
              <a:buFont typeface="Arial" panose="020B0604020202020204" pitchFamily="34" charset="0"/>
              <a:buNone/>
            </a:pPr>
            <a:endParaRPr lang="en-US" b="0" i="0" dirty="0">
              <a:solidFill>
                <a:srgbClr val="212529"/>
              </a:solidFill>
              <a:effectLst/>
              <a:latin typeface="Source Sans Pro" panose="020B0503030403020204" pitchFamily="34" charset="0"/>
            </a:endParaRPr>
          </a:p>
          <a:p>
            <a:pPr marL="0" indent="0">
              <a:buFont typeface="Arial" panose="020B0604020202020204" pitchFamily="34" charset="0"/>
              <a:buNone/>
            </a:pPr>
            <a:r>
              <a:rPr lang="en-US" b="0" i="0" dirty="0">
                <a:solidFill>
                  <a:srgbClr val="212529"/>
                </a:solidFill>
                <a:effectLst/>
                <a:latin typeface="Source Sans Pro" panose="020B0503030403020204" pitchFamily="34" charset="0"/>
              </a:rPr>
              <a:t>Now that we have a new user, which is now a portal administrator. Log out and then log back in with your new User account. What’s Next?</a:t>
            </a:r>
            <a:endParaRPr lang="en-US" dirty="0"/>
          </a:p>
        </p:txBody>
      </p:sp>
      <p:sp>
        <p:nvSpPr>
          <p:cNvPr id="4" name="Slide Number Placeholder 3"/>
          <p:cNvSpPr>
            <a:spLocks noGrp="1"/>
          </p:cNvSpPr>
          <p:nvPr>
            <p:ph type="sldNum" sz="quarter" idx="5"/>
          </p:nvPr>
        </p:nvSpPr>
        <p:spPr/>
        <p:txBody>
          <a:bodyPr/>
          <a:lstStyle/>
          <a:p>
            <a:fld id="{7B9CF1AA-E3A3-4CDC-BA2E-BA8E49F0F5AA}" type="slidenum">
              <a:rPr lang="en-US" smtClean="0"/>
              <a:t>29</a:t>
            </a:fld>
            <a:endParaRPr lang="en-US"/>
          </a:p>
        </p:txBody>
      </p:sp>
    </p:spTree>
    <p:extLst>
      <p:ext uri="{BB962C8B-B14F-4D97-AF65-F5344CB8AC3E}">
        <p14:creationId xmlns:p14="http://schemas.microsoft.com/office/powerpoint/2010/main" val="1524135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&lt;Open Liferay and Discuss Notes&gt;</a:t>
            </a:r>
          </a:p>
        </p:txBody>
      </p:sp>
      <p:sp>
        <p:nvSpPr>
          <p:cNvPr id="4" name="Slide Number Placeholder 3"/>
          <p:cNvSpPr>
            <a:spLocks noGrp="1"/>
          </p:cNvSpPr>
          <p:nvPr>
            <p:ph type="sldNum" sz="quarter" idx="5"/>
          </p:nvPr>
        </p:nvSpPr>
        <p:spPr/>
        <p:txBody>
          <a:bodyPr/>
          <a:lstStyle/>
          <a:p>
            <a:fld id="{7B9CF1AA-E3A3-4CDC-BA2E-BA8E49F0F5AA}" type="slidenum">
              <a:rPr lang="en-US" smtClean="0"/>
              <a:t>31</a:t>
            </a:fld>
            <a:endParaRPr lang="en-US"/>
          </a:p>
        </p:txBody>
      </p:sp>
    </p:spTree>
    <p:extLst>
      <p:ext uri="{BB962C8B-B14F-4D97-AF65-F5344CB8AC3E}">
        <p14:creationId xmlns:p14="http://schemas.microsoft.com/office/powerpoint/2010/main" val="1742720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&lt;Open Liferay and Discuss Notes&gt;</a:t>
            </a:r>
          </a:p>
        </p:txBody>
      </p:sp>
      <p:sp>
        <p:nvSpPr>
          <p:cNvPr id="4" name="Slide Number Placeholder 3"/>
          <p:cNvSpPr>
            <a:spLocks noGrp="1"/>
          </p:cNvSpPr>
          <p:nvPr>
            <p:ph type="sldNum" sz="quarter" idx="5"/>
          </p:nvPr>
        </p:nvSpPr>
        <p:spPr/>
        <p:txBody>
          <a:bodyPr/>
          <a:lstStyle/>
          <a:p>
            <a:fld id="{7B9CF1AA-E3A3-4CDC-BA2E-BA8E49F0F5AA}" type="slidenum">
              <a:rPr lang="en-US" smtClean="0"/>
              <a:t>32</a:t>
            </a:fld>
            <a:endParaRPr lang="en-US"/>
          </a:p>
        </p:txBody>
      </p:sp>
    </p:spTree>
    <p:extLst>
      <p:ext uri="{BB962C8B-B14F-4D97-AF65-F5344CB8AC3E}">
        <p14:creationId xmlns:p14="http://schemas.microsoft.com/office/powerpoint/2010/main" val="2286235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having our training agenda that guides us as participants towards accomplishing our training goals, we need to have first a clear understanding of what is expected of us to best support our activity. </a:t>
            </a:r>
          </a:p>
          <a:p>
            <a:pPr marL="171450" indent="-171450">
              <a:buFont typeface="Arial" panose="020B0604020202020204" pitchFamily="34" charset="0"/>
              <a:buChar char="•"/>
            </a:pPr>
            <a:r>
              <a:rPr lang="en-US" dirty="0"/>
              <a:t>Actively Participate - </a:t>
            </a:r>
            <a:r>
              <a:rPr lang="en-US" b="0" i="0" dirty="0">
                <a:effectLst/>
                <a:latin typeface="Arial" panose="020B0604020202020204" pitchFamily="34" charset="0"/>
              </a:rPr>
              <a:t>It will be a pleasure to hear you all answering/asking questions.</a:t>
            </a:r>
          </a:p>
          <a:p>
            <a:pPr marL="171450" indent="-171450">
              <a:buFont typeface="Arial" panose="020B0604020202020204" pitchFamily="34" charset="0"/>
              <a:buChar char="•"/>
            </a:pPr>
            <a:r>
              <a:rPr lang="en-US" b="0" i="0" dirty="0">
                <a:effectLst/>
                <a:latin typeface="Arial" panose="020B0604020202020204" pitchFamily="34" charset="0"/>
              </a:rPr>
              <a:t>Be Respectful - This session is our training ground. It's okay to make mistakes or have many questions in mind during our training. What matters is that we learn. </a:t>
            </a:r>
          </a:p>
          <a:p>
            <a:pPr marL="171450" indent="-171450">
              <a:buFont typeface="Arial" panose="020B0604020202020204" pitchFamily="34" charset="0"/>
              <a:buChar char="•"/>
            </a:pPr>
            <a:r>
              <a:rPr lang="en-US" b="0" i="0" dirty="0">
                <a:effectLst/>
                <a:latin typeface="Arial" panose="020B0604020202020204" pitchFamily="34" charset="0"/>
              </a:rPr>
              <a:t>DON'T FORGET TO MUTE WHEN NOT ANSWERING/ASKING QUESTIONS - We would like to hear your voice instead of the rooster crowing. Likewise, do not forget to unmute when you participate.</a:t>
            </a:r>
          </a:p>
          <a:p>
            <a:pPr marL="171450" indent="-171450">
              <a:buFont typeface="Arial" panose="020B0604020202020204" pitchFamily="34" charset="0"/>
              <a:buChar char="•"/>
            </a:pPr>
            <a:r>
              <a:rPr lang="en-US" b="0" i="0" dirty="0">
                <a:effectLst/>
                <a:latin typeface="Arial" panose="020B0604020202020204" pitchFamily="34" charset="0"/>
              </a:rPr>
              <a:t>RAISE YOUR VIRTUAL HAND or USE THE CHAT BOX IF YOU HAVE QUESTIONS. - Feel free to ask questions. They are welcome </a:t>
            </a:r>
            <a:r>
              <a:rPr lang="en-US" b="0" i="0" dirty="0" err="1">
                <a:effectLst/>
                <a:latin typeface="Arial" panose="020B0604020202020204" pitchFamily="34" charset="0"/>
              </a:rPr>
              <a:t>here.You</a:t>
            </a:r>
            <a:r>
              <a:rPr lang="en-US" b="0" i="0" dirty="0">
                <a:effectLst/>
                <a:latin typeface="Arial" panose="020B0604020202020204" pitchFamily="34" charset="0"/>
              </a:rPr>
              <a:t> may use the virtual raise hand and/or the chat box.</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B9CF1AA-E3A3-4CDC-BA2E-BA8E49F0F5AA}" type="slidenum">
              <a:rPr lang="en-US" smtClean="0"/>
              <a:t>3</a:t>
            </a:fld>
            <a:endParaRPr lang="en-US"/>
          </a:p>
        </p:txBody>
      </p:sp>
    </p:spTree>
    <p:extLst>
      <p:ext uri="{BB962C8B-B14F-4D97-AF65-F5344CB8AC3E}">
        <p14:creationId xmlns:p14="http://schemas.microsoft.com/office/powerpoint/2010/main" val="1746275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B9CF1AA-E3A3-4CDC-BA2E-BA8E49F0F5AA}" type="slidenum">
              <a:rPr lang="en-US" smtClean="0"/>
              <a:t>4</a:t>
            </a:fld>
            <a:endParaRPr lang="en-US"/>
          </a:p>
        </p:txBody>
      </p:sp>
    </p:spTree>
    <p:extLst>
      <p:ext uri="{BB962C8B-B14F-4D97-AF65-F5344CB8AC3E}">
        <p14:creationId xmlns:p14="http://schemas.microsoft.com/office/powerpoint/2010/main" val="296775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For us to evaluate if we meet our objectives, we will be providing you with a copy of the Self-Assessment Form. The results of that assessment will not be shared with all the participants in this call but rather we will use it for assessing if we are already ready for the BAU or operations transition.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Aside from that (this one is optional), we will be collecting your feedback about how effective our training is. </a:t>
            </a:r>
          </a:p>
        </p:txBody>
      </p:sp>
      <p:sp>
        <p:nvSpPr>
          <p:cNvPr id="4" name="Slide Number Placeholder 3"/>
          <p:cNvSpPr>
            <a:spLocks noGrp="1"/>
          </p:cNvSpPr>
          <p:nvPr>
            <p:ph type="sldNum" sz="quarter" idx="5"/>
          </p:nvPr>
        </p:nvSpPr>
        <p:spPr/>
        <p:txBody>
          <a:bodyPr/>
          <a:lstStyle/>
          <a:p>
            <a:fld id="{7B9CF1AA-E3A3-4CDC-BA2E-BA8E49F0F5AA}" type="slidenum">
              <a:rPr lang="en-US" smtClean="0"/>
              <a:t>5</a:t>
            </a:fld>
            <a:endParaRPr lang="en-US"/>
          </a:p>
        </p:txBody>
      </p:sp>
    </p:spTree>
    <p:extLst>
      <p:ext uri="{BB962C8B-B14F-4D97-AF65-F5344CB8AC3E}">
        <p14:creationId xmlns:p14="http://schemas.microsoft.com/office/powerpoint/2010/main" val="414555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666666"/>
                </a:solidFill>
                <a:effectLst/>
                <a:latin typeface="Arial" panose="020B0604020202020204" pitchFamily="34" charset="0"/>
              </a:rPr>
              <a:t>So let us start with the definition of CMS. A content management system (CMS) is a software application that enables users to create, edit, collaborate on, publish and store portal content.  </a:t>
            </a:r>
            <a:r>
              <a:rPr lang="en-US" b="0" i="0" dirty="0">
                <a:solidFill>
                  <a:srgbClr val="444444"/>
                </a:solidFill>
                <a:effectLst/>
                <a:latin typeface="Open Sans" panose="020B0606030504020204" pitchFamily="34" charset="0"/>
              </a:rPr>
              <a:t>In essence, every file that is created and stored as part of a website in the form of pages, images, logos or text contents are categorized as. Content Management is a system that gives rights to others or a particular section within an organization to manage the website.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44444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3A3A3A"/>
                </a:solidFill>
                <a:effectLst/>
                <a:latin typeface="-apple-system"/>
              </a:rPr>
              <a:t>Rather than developing and building a system that can help in the creation of web pages or store images, CMS can be useful for handling all types of infrastructure work, while you or our ITMS team can concentrate on the consumer-facing areas of the Energy Portal.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3A3A3A"/>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3A3A3A"/>
                </a:solidFill>
                <a:effectLst/>
                <a:latin typeface="-apple-system"/>
              </a:rPr>
              <a:t>In short, our Energy Portal is a website that is developed by using a content management system.</a:t>
            </a:r>
          </a:p>
        </p:txBody>
      </p:sp>
      <p:sp>
        <p:nvSpPr>
          <p:cNvPr id="4" name="Slide Number Placeholder 3"/>
          <p:cNvSpPr>
            <a:spLocks noGrp="1"/>
          </p:cNvSpPr>
          <p:nvPr>
            <p:ph type="sldNum" sz="quarter" idx="5"/>
          </p:nvPr>
        </p:nvSpPr>
        <p:spPr/>
        <p:txBody>
          <a:bodyPr/>
          <a:lstStyle/>
          <a:p>
            <a:fld id="{7B9CF1AA-E3A3-4CDC-BA2E-BA8E49F0F5AA}" type="slidenum">
              <a:rPr lang="en-US" smtClean="0"/>
              <a:t>7</a:t>
            </a:fld>
            <a:endParaRPr lang="en-US"/>
          </a:p>
        </p:txBody>
      </p:sp>
    </p:spTree>
    <p:extLst>
      <p:ext uri="{BB962C8B-B14F-4D97-AF65-F5344CB8AC3E}">
        <p14:creationId xmlns:p14="http://schemas.microsoft.com/office/powerpoint/2010/main" val="1407465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i="0" dirty="0">
              <a:solidFill>
                <a:srgbClr val="3A3A3A"/>
              </a:solidFill>
              <a:effectLst/>
              <a:latin typeface="-apple-system"/>
            </a:endParaRPr>
          </a:p>
          <a:p>
            <a:pPr algn="l"/>
            <a:r>
              <a:rPr lang="en-US" b="1" i="0" dirty="0">
                <a:solidFill>
                  <a:srgbClr val="1E1462"/>
                </a:solidFill>
                <a:effectLst/>
                <a:latin typeface="Roboto Medium" panose="02000000000000000000" pitchFamily="2" charset="0"/>
              </a:rPr>
              <a:t>What is the use of CMS?</a:t>
            </a:r>
          </a:p>
          <a:p>
            <a:pPr algn="l"/>
            <a:r>
              <a:rPr lang="en-US" b="0" i="0" dirty="0">
                <a:solidFill>
                  <a:srgbClr val="3A3A3A"/>
                </a:solidFill>
                <a:effectLst/>
                <a:latin typeface="-apple-system"/>
              </a:rPr>
              <a:t>There a number of </a:t>
            </a:r>
            <a:r>
              <a:rPr lang="en-US" b="0" i="0" u="none" strike="noStrike" dirty="0">
                <a:solidFill>
                  <a:srgbClr val="007BFF"/>
                </a:solidFill>
                <a:effectLst/>
                <a:latin typeface="-apple-system"/>
                <a:hlinkClick r:id="rId3"/>
              </a:rPr>
              <a:t>advantages of CMS</a:t>
            </a:r>
            <a:r>
              <a:rPr lang="en-US" b="0" i="0" dirty="0">
                <a:solidFill>
                  <a:srgbClr val="3A3A3A"/>
                </a:solidFill>
                <a:effectLst/>
                <a:latin typeface="-apple-system"/>
              </a:rPr>
              <a:t>, let us look at a few of them:</a:t>
            </a:r>
          </a:p>
          <a:p>
            <a:pPr marL="228600" indent="-228600" algn="l">
              <a:buFont typeface="+mj-lt"/>
              <a:buAutoNum type="arabicPeriod"/>
            </a:pPr>
            <a:r>
              <a:rPr lang="en-US" b="1" i="0" dirty="0">
                <a:solidFill>
                  <a:srgbClr val="1E1462"/>
                </a:solidFill>
                <a:effectLst/>
                <a:latin typeface="Roboto Medium" panose="02000000000000000000" pitchFamily="2" charset="0"/>
              </a:rPr>
              <a:t>Updating your Energy Portal as per your own requirements and terms</a:t>
            </a:r>
          </a:p>
          <a:p>
            <a:pPr algn="l"/>
            <a:r>
              <a:rPr lang="en-US" b="0" i="0" dirty="0">
                <a:solidFill>
                  <a:srgbClr val="3A3A3A"/>
                </a:solidFill>
                <a:effectLst/>
                <a:latin typeface="-apple-system"/>
              </a:rPr>
              <a:t>So let us say your portal is managed or developed by a third-party developer or managed by your IT group, you will need to contact them for each and every small or big change you need to </a:t>
            </a:r>
            <a:r>
              <a:rPr lang="en-US" b="0" i="0" u="none" strike="noStrike" dirty="0">
                <a:solidFill>
                  <a:srgbClr val="007BFF"/>
                </a:solidFill>
                <a:effectLst/>
                <a:latin typeface="-apple-system"/>
                <a:hlinkClick r:id="rId4"/>
              </a:rPr>
              <a:t>make to your website</a:t>
            </a:r>
            <a:r>
              <a:rPr lang="en-US" b="0" i="0" dirty="0">
                <a:solidFill>
                  <a:srgbClr val="3A3A3A"/>
                </a:solidFill>
                <a:effectLst/>
                <a:latin typeface="-apple-system"/>
              </a:rPr>
              <a:t>.</a:t>
            </a:r>
          </a:p>
          <a:p>
            <a:pPr algn="l"/>
            <a:r>
              <a:rPr lang="en-US" b="0" i="0" dirty="0">
                <a:solidFill>
                  <a:srgbClr val="3A3A3A"/>
                </a:solidFill>
                <a:effectLst/>
                <a:latin typeface="-apple-system"/>
              </a:rPr>
              <a:t>For example, if you want to add images or update about a new event, you will have to ask them to do it for you. Instead of going to the developer for each and every small thing, a CMS website helps you to get rid of this to and from the business.</a:t>
            </a:r>
          </a:p>
          <a:p>
            <a:pPr algn="l"/>
            <a:r>
              <a:rPr lang="en-US" b="0" i="0" dirty="0">
                <a:solidFill>
                  <a:srgbClr val="3A3A3A"/>
                </a:solidFill>
                <a:effectLst/>
                <a:latin typeface="-apple-system"/>
              </a:rPr>
              <a:t>Your portal can be updated and managed easily by you, without having to depend on a third person. A CMS enables you in making your portal updated, more dynamic and more interesting and useful to your visitors.</a:t>
            </a:r>
          </a:p>
          <a:p>
            <a:pPr marL="228600" indent="-228600" algn="l">
              <a:buFont typeface="+mj-lt"/>
              <a:buAutoNum type="arabicPeriod" startAt="2"/>
            </a:pPr>
            <a:r>
              <a:rPr lang="en-US" b="1" i="0" dirty="0">
                <a:solidFill>
                  <a:srgbClr val="1E1462"/>
                </a:solidFill>
                <a:effectLst/>
                <a:latin typeface="Roboto Medium" panose="02000000000000000000" pitchFamily="2" charset="0"/>
              </a:rPr>
              <a:t>No Coding knowledge required</a:t>
            </a:r>
          </a:p>
          <a:p>
            <a:pPr algn="l"/>
            <a:r>
              <a:rPr lang="en-US" b="0" i="0" dirty="0">
                <a:solidFill>
                  <a:srgbClr val="3A3A3A"/>
                </a:solidFill>
                <a:effectLst/>
                <a:latin typeface="-apple-system"/>
              </a:rPr>
              <a:t>Content management systems are a boon to users who do not have any coding knowledge. They were specifically built keeping in mind users having little to no previous programming experience.</a:t>
            </a:r>
          </a:p>
          <a:p>
            <a:pPr algn="l"/>
            <a:r>
              <a:rPr lang="en-US" b="0" i="0" dirty="0">
                <a:solidFill>
                  <a:srgbClr val="3A3A3A"/>
                </a:solidFill>
                <a:effectLst/>
                <a:latin typeface="-apple-system"/>
              </a:rPr>
              <a:t>Once your portal is completely developed, you can manage the content on the website easily with a CMS.</a:t>
            </a:r>
          </a:p>
          <a:p>
            <a:pPr algn="l"/>
            <a:r>
              <a:rPr lang="en-US" b="0" i="0" dirty="0">
                <a:solidFill>
                  <a:srgbClr val="3A3A3A"/>
                </a:solidFill>
                <a:effectLst/>
                <a:latin typeface="-apple-system"/>
              </a:rPr>
              <a:t>The CMS comes with a </a:t>
            </a:r>
            <a:r>
              <a:rPr lang="en-US" b="0" i="0" u="none" strike="noStrike" dirty="0">
                <a:solidFill>
                  <a:srgbClr val="007BFF"/>
                </a:solidFill>
                <a:effectLst/>
                <a:latin typeface="-apple-system"/>
                <a:hlinkClick r:id="rId5"/>
              </a:rPr>
              <a:t>WYSIWYG editor</a:t>
            </a:r>
            <a:r>
              <a:rPr lang="en-US" b="0" i="0" dirty="0">
                <a:solidFill>
                  <a:srgbClr val="3A3A3A"/>
                </a:solidFill>
                <a:effectLst/>
                <a:latin typeface="-apple-system"/>
              </a:rPr>
              <a:t> (What You See Is What You Get), which helps you to manage and edit web content, like images and text on the portal.</a:t>
            </a:r>
          </a:p>
          <a:p>
            <a:pPr algn="l"/>
            <a:r>
              <a:rPr lang="en-US" b="0" i="0" dirty="0">
                <a:solidFill>
                  <a:srgbClr val="3A3A3A"/>
                </a:solidFill>
                <a:effectLst/>
                <a:latin typeface="-apple-system"/>
              </a:rPr>
              <a:t>It is as simple as creating a document on Microsoft Word. CMS is very useful in creating web pages, </a:t>
            </a:r>
            <a:r>
              <a:rPr lang="en-US" b="0" i="0" u="none" strike="noStrike" dirty="0">
                <a:solidFill>
                  <a:srgbClr val="007BFF"/>
                </a:solidFill>
                <a:effectLst/>
                <a:latin typeface="-apple-system"/>
                <a:hlinkClick r:id="rId6"/>
              </a:rPr>
              <a:t>blog posts</a:t>
            </a:r>
            <a:r>
              <a:rPr lang="en-US" b="0" i="0" dirty="0">
                <a:solidFill>
                  <a:srgbClr val="3A3A3A"/>
                </a:solidFill>
                <a:effectLst/>
                <a:latin typeface="-apple-system"/>
              </a:rPr>
              <a:t>, news articles etc. on the website.</a:t>
            </a:r>
          </a:p>
          <a:p>
            <a:pPr algn="l"/>
            <a:r>
              <a:rPr lang="en-US" b="1" i="0" dirty="0">
                <a:solidFill>
                  <a:srgbClr val="1E1462"/>
                </a:solidFill>
                <a:effectLst/>
                <a:latin typeface="Roboto Medium" panose="02000000000000000000" pitchFamily="2" charset="0"/>
              </a:rPr>
              <a:t>3. Simplifies the redesigning of the web contents</a:t>
            </a:r>
          </a:p>
          <a:p>
            <a:pPr algn="l"/>
            <a:r>
              <a:rPr lang="en-US" b="0" i="0" dirty="0">
                <a:solidFill>
                  <a:srgbClr val="3A3A3A"/>
                </a:solidFill>
                <a:effectLst/>
                <a:latin typeface="-apple-system"/>
              </a:rPr>
              <a:t>Portals/Websites developed with support from </a:t>
            </a:r>
            <a:r>
              <a:rPr lang="en-US" b="0" i="0" u="none" strike="noStrike" dirty="0">
                <a:solidFill>
                  <a:srgbClr val="007BFF"/>
                </a:solidFill>
                <a:effectLst/>
                <a:latin typeface="-apple-system"/>
                <a:hlinkClick r:id="rId7"/>
              </a:rPr>
              <a:t>content management system</a:t>
            </a:r>
            <a:r>
              <a:rPr lang="en-US" b="0" i="0" dirty="0">
                <a:solidFill>
                  <a:srgbClr val="3A3A3A"/>
                </a:solidFill>
                <a:effectLst/>
                <a:latin typeface="-apple-system"/>
              </a:rPr>
              <a:t> have their designs created separately from the content.</a:t>
            </a:r>
          </a:p>
          <a:p>
            <a:pPr algn="l"/>
            <a:r>
              <a:rPr lang="en-US" b="0" i="0" dirty="0">
                <a:solidFill>
                  <a:srgbClr val="3A3A3A"/>
                </a:solidFill>
                <a:effectLst/>
                <a:latin typeface="-apple-system"/>
              </a:rPr>
              <a:t>Therefore, in case you want to redesign the portal or make some design-specific changes, you can do so without having rehauled the complete portal. The old design can be easily replaced with a new design in a CMS website. Or you can also create a new portal if there would be any future requirement.</a:t>
            </a:r>
          </a:p>
          <a:p>
            <a:pPr algn="l"/>
            <a:r>
              <a:rPr lang="en-US" b="1" i="0" dirty="0">
                <a:solidFill>
                  <a:srgbClr val="1E1462"/>
                </a:solidFill>
                <a:effectLst/>
                <a:latin typeface="Roboto Medium" panose="02000000000000000000" pitchFamily="2" charset="0"/>
              </a:rPr>
              <a:t>4. Multiple Access and Collaboration</a:t>
            </a:r>
          </a:p>
          <a:p>
            <a:pPr algn="l"/>
            <a:r>
              <a:rPr lang="en-US" b="0" i="0" dirty="0">
                <a:solidFill>
                  <a:srgbClr val="3A3A3A"/>
                </a:solidFill>
                <a:effectLst/>
                <a:latin typeface="-apple-system"/>
              </a:rPr>
              <a:t>A CMS allows a number of people to have easy access to the portal and also collaborate on different projects while working on it.</a:t>
            </a:r>
          </a:p>
          <a:p>
            <a:pPr algn="l"/>
            <a:r>
              <a:rPr lang="en-US" b="0" i="0" dirty="0">
                <a:solidFill>
                  <a:srgbClr val="3A3A3A"/>
                </a:solidFill>
                <a:effectLst/>
                <a:latin typeface="-apple-system"/>
              </a:rPr>
              <a:t>Individuals can create their own accounts and by logging through these individual accounts, multiple users can manage, edit or update content on the portal from their own computers or devices.</a:t>
            </a:r>
          </a:p>
          <a:p>
            <a:pPr algn="l"/>
            <a:r>
              <a:rPr lang="en-US" b="0" i="0" dirty="0">
                <a:solidFill>
                  <a:srgbClr val="3A3A3A"/>
                </a:solidFill>
                <a:effectLst/>
                <a:latin typeface="-apple-system"/>
              </a:rPr>
              <a:t>The CMS helps in storing all the online content and making it available to everyone who has access to the portal. This means you no longer will need to send files multiple times to different individuals.</a:t>
            </a:r>
          </a:p>
          <a:p>
            <a:pPr algn="l"/>
            <a:r>
              <a:rPr lang="en-US" b="0" i="0" dirty="0">
                <a:solidFill>
                  <a:srgbClr val="3A3A3A"/>
                </a:solidFill>
                <a:effectLst/>
                <a:latin typeface="-apple-system"/>
              </a:rPr>
              <a:t>Content management systems are extremely convenient for people who are always on-the-go, people who would need to access the back-end of the website from different locations.</a:t>
            </a:r>
          </a:p>
          <a:p>
            <a:pPr algn="l"/>
            <a:r>
              <a:rPr lang="en-US" b="1" i="0" dirty="0">
                <a:solidFill>
                  <a:srgbClr val="1E1462"/>
                </a:solidFill>
                <a:effectLst/>
                <a:latin typeface="Roboto Medium" panose="02000000000000000000" pitchFamily="2" charset="0"/>
              </a:rPr>
              <a:t>5. Portal Security</a:t>
            </a:r>
          </a:p>
          <a:p>
            <a:pPr algn="l"/>
            <a:r>
              <a:rPr lang="en-US" b="0" i="0" dirty="0">
                <a:solidFill>
                  <a:srgbClr val="3A3A3A"/>
                </a:solidFill>
                <a:effectLst/>
                <a:latin typeface="-apple-system"/>
              </a:rPr>
              <a:t>Today it is very important that your website is secure and cannot be hacked. Especially in this fast-growing online world, it is important for website owners to ensure that their portal is safe and secure.</a:t>
            </a:r>
          </a:p>
          <a:p>
            <a:pPr algn="l"/>
            <a:r>
              <a:rPr lang="en-US" b="0" i="0" dirty="0">
                <a:solidFill>
                  <a:srgbClr val="3A3A3A"/>
                </a:solidFill>
                <a:effectLst/>
                <a:latin typeface="-apple-system"/>
              </a:rPr>
              <a:t>Liferay CMS are regularly tested by computer scientists to ensure that the websites are completely secure. There are a number of plugins and tools also which are available which can be used to increase the </a:t>
            </a:r>
            <a:r>
              <a:rPr lang="en-US" b="0" i="0" u="none" strike="noStrike" dirty="0">
                <a:solidFill>
                  <a:srgbClr val="007BFF"/>
                </a:solidFill>
                <a:effectLst/>
                <a:latin typeface="-apple-system"/>
                <a:hlinkClick r:id="rId8"/>
              </a:rPr>
              <a:t>website’s security</a:t>
            </a:r>
            <a:r>
              <a:rPr lang="en-US" b="0" i="0" dirty="0">
                <a:solidFill>
                  <a:srgbClr val="3A3A3A"/>
                </a:solidFill>
                <a:effectLst/>
                <a:latin typeface="-apple-system"/>
              </a:rPr>
              <a:t>.</a:t>
            </a:r>
          </a:p>
          <a:p>
            <a:pPr algn="l"/>
            <a:r>
              <a:rPr lang="en-US" b="1" i="0" dirty="0">
                <a:solidFill>
                  <a:srgbClr val="1E1462"/>
                </a:solidFill>
                <a:effectLst/>
                <a:latin typeface="Roboto Medium" panose="02000000000000000000" pitchFamily="2" charset="0"/>
              </a:rPr>
              <a:t>6. Time-saving Maintenance</a:t>
            </a:r>
          </a:p>
          <a:p>
            <a:pPr algn="l"/>
            <a:r>
              <a:rPr lang="en-US" b="0" i="0" dirty="0">
                <a:solidFill>
                  <a:srgbClr val="3A3A3A"/>
                </a:solidFill>
                <a:effectLst/>
                <a:latin typeface="-apple-system"/>
              </a:rPr>
              <a:t>Maintaining a static website is expensive. You need a </a:t>
            </a:r>
            <a:r>
              <a:rPr lang="en-US" b="0" i="0" u="none" strike="noStrike" dirty="0">
                <a:solidFill>
                  <a:srgbClr val="007BFF"/>
                </a:solidFill>
                <a:effectLst/>
                <a:latin typeface="-apple-system"/>
                <a:hlinkClick r:id="rId9"/>
              </a:rPr>
              <a:t>web developer</a:t>
            </a:r>
            <a:r>
              <a:rPr lang="en-US" b="0" i="0" dirty="0">
                <a:solidFill>
                  <a:srgbClr val="3A3A3A"/>
                </a:solidFill>
                <a:effectLst/>
                <a:latin typeface="-apple-system"/>
              </a:rPr>
              <a:t> to frequently update and make changes to maintain it.</a:t>
            </a:r>
          </a:p>
          <a:p>
            <a:pPr algn="l"/>
            <a:r>
              <a:rPr lang="en-US" b="0" i="0" dirty="0">
                <a:solidFill>
                  <a:srgbClr val="3A3A3A"/>
                </a:solidFill>
                <a:effectLst/>
                <a:latin typeface="-apple-system"/>
              </a:rPr>
              <a:t>Other than the cost involved, it also takes some time for the updates to be seen on the website. Choosing a content management system can help you save both time and money.</a:t>
            </a:r>
          </a:p>
          <a:p>
            <a:pPr algn="l"/>
            <a:r>
              <a:rPr lang="en-US" b="0" i="0" dirty="0">
                <a:solidFill>
                  <a:srgbClr val="3A3A3A"/>
                </a:solidFill>
                <a:effectLst/>
                <a:latin typeface="-apple-system"/>
              </a:rPr>
              <a:t>Thanks to a CMS you may not have to be dependent on a developer to make some common changes or for maintaining it. CMS is so easy to work, one can easily make these changes when the need arises.</a:t>
            </a:r>
          </a:p>
          <a:p>
            <a:pPr algn="l"/>
            <a:endParaRPr lang="en-US" b="0" i="0" dirty="0">
              <a:solidFill>
                <a:srgbClr val="3A3A3A"/>
              </a:solidFill>
              <a:effectLst/>
              <a:latin typeface="-apple-system"/>
            </a:endParaRPr>
          </a:p>
          <a:p>
            <a:pPr algn="l"/>
            <a:r>
              <a:rPr lang="en-US" b="1" i="0" dirty="0">
                <a:solidFill>
                  <a:srgbClr val="3A3A3A"/>
                </a:solidFill>
                <a:effectLst/>
                <a:latin typeface="-apple-system"/>
              </a:rPr>
              <a:t>Conclusion</a:t>
            </a:r>
          </a:p>
          <a:p>
            <a:pPr algn="l"/>
            <a:r>
              <a:rPr lang="en-US" b="0" i="0" dirty="0">
                <a:solidFill>
                  <a:srgbClr val="3A3A3A"/>
                </a:solidFill>
                <a:effectLst/>
                <a:latin typeface="-apple-system"/>
              </a:rPr>
              <a:t>As we discussed there are many advantages of CMS, and they are very useful. Different CMS have different features, and you can select the best CMS for your website depending on your requirement.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B9CF1AA-E3A3-4CDC-BA2E-BA8E49F0F5AA}" type="slidenum">
              <a:rPr lang="en-US" smtClean="0"/>
              <a:t>8</a:t>
            </a:fld>
            <a:endParaRPr lang="en-US"/>
          </a:p>
        </p:txBody>
      </p:sp>
    </p:spTree>
    <p:extLst>
      <p:ext uri="{BB962C8B-B14F-4D97-AF65-F5344CB8AC3E}">
        <p14:creationId xmlns:p14="http://schemas.microsoft.com/office/powerpoint/2010/main" val="3359281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i="0" dirty="0">
              <a:solidFill>
                <a:srgbClr val="444444"/>
              </a:solidFill>
              <a:effectLst/>
              <a:latin typeface="Open Sans" panose="020B0606030504020204" pitchFamily="34" charset="0"/>
            </a:endParaRPr>
          </a:p>
          <a:p>
            <a:pPr marL="0" indent="0">
              <a:buFont typeface="Arial" panose="020B0604020202020204" pitchFamily="34" charset="0"/>
              <a:buNone/>
            </a:pPr>
            <a:r>
              <a:rPr lang="en-US" b="0" i="0" dirty="0">
                <a:solidFill>
                  <a:srgbClr val="444444"/>
                </a:solidFill>
                <a:effectLst/>
                <a:latin typeface="Open Sans" panose="020B0606030504020204" pitchFamily="34" charset="0"/>
              </a:rPr>
              <a:t>In general, a </a:t>
            </a:r>
            <a:r>
              <a:rPr lang="en-US" b="1" i="0" dirty="0">
                <a:solidFill>
                  <a:srgbClr val="444444"/>
                </a:solidFill>
                <a:effectLst/>
                <a:latin typeface="Open Sans" panose="020B0606030504020204" pitchFamily="34" charset="0"/>
              </a:rPr>
              <a:t>CMS (Content Management System)</a:t>
            </a:r>
            <a:r>
              <a:rPr lang="en-US" b="0" i="0" dirty="0">
                <a:solidFill>
                  <a:srgbClr val="444444"/>
                </a:solidFill>
                <a:effectLst/>
                <a:latin typeface="Open Sans" panose="020B0606030504020204" pitchFamily="34" charset="0"/>
              </a:rPr>
              <a:t> consists of two elements: the content management application </a:t>
            </a:r>
            <a:r>
              <a:rPr lang="en-US" b="1" i="0" dirty="0">
                <a:solidFill>
                  <a:srgbClr val="444444"/>
                </a:solidFill>
                <a:effectLst/>
                <a:latin typeface="Open Sans" panose="020B0606030504020204" pitchFamily="34" charset="0"/>
              </a:rPr>
              <a:t>(Content Management Application, [CMA]) </a:t>
            </a:r>
            <a:r>
              <a:rPr lang="en-US" b="0" i="0" dirty="0">
                <a:solidFill>
                  <a:srgbClr val="444444"/>
                </a:solidFill>
                <a:effectLst/>
                <a:latin typeface="Open Sans" panose="020B0606030504020204" pitchFamily="34" charset="0"/>
              </a:rPr>
              <a:t>content delivery application </a:t>
            </a:r>
            <a:r>
              <a:rPr lang="en-US" b="1" i="0" dirty="0">
                <a:solidFill>
                  <a:srgbClr val="444444"/>
                </a:solidFill>
                <a:effectLst/>
                <a:latin typeface="Open Sans" panose="020B0606030504020204" pitchFamily="34" charset="0"/>
              </a:rPr>
              <a:t>(Content Delivery Application [CDA])</a:t>
            </a:r>
            <a:r>
              <a:rPr lang="en-US" b="0" i="0" dirty="0">
                <a:solidFill>
                  <a:srgbClr val="444444"/>
                </a:solidFill>
                <a:effectLst/>
                <a:latin typeface="Open Sans" panose="020B0606030504020204" pitchFamily="34" charset="0"/>
              </a:rPr>
              <a:t>. The CMA element allows the content manager may not have knowledge of HTML, to manage the creation, modification, and deletion of content from a Web site without the need to have expertise as a Webmaster. </a:t>
            </a:r>
            <a:endParaRPr lang="en-US" dirty="0"/>
          </a:p>
        </p:txBody>
      </p:sp>
      <p:sp>
        <p:nvSpPr>
          <p:cNvPr id="4" name="Slide Number Placeholder 3"/>
          <p:cNvSpPr>
            <a:spLocks noGrp="1"/>
          </p:cNvSpPr>
          <p:nvPr>
            <p:ph type="sldNum" sz="quarter" idx="5"/>
          </p:nvPr>
        </p:nvSpPr>
        <p:spPr/>
        <p:txBody>
          <a:bodyPr/>
          <a:lstStyle/>
          <a:p>
            <a:fld id="{7B9CF1AA-E3A3-4CDC-BA2E-BA8E49F0F5AA}" type="slidenum">
              <a:rPr lang="en-US" smtClean="0"/>
              <a:t>9</a:t>
            </a:fld>
            <a:endParaRPr lang="en-US"/>
          </a:p>
        </p:txBody>
      </p:sp>
    </p:spTree>
    <p:extLst>
      <p:ext uri="{BB962C8B-B14F-4D97-AF65-F5344CB8AC3E}">
        <p14:creationId xmlns:p14="http://schemas.microsoft.com/office/powerpoint/2010/main" val="3999622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2"/>
                </a:solidFill>
                <a:latin typeface="Source Sans Pro" panose="020B0503030403020204" pitchFamily="34" charset="0"/>
                <a:ea typeface="Source Sans Pro" panose="020B0503030403020204" pitchFamily="34" charset="0"/>
              </a:rPr>
              <a:t>Liferay DXP is a powerful and enterprise-ready platform for building and deploying web applications and content. However, all of that power and functionality can make it difficult to know where to start. This section walks you through some of the basics of getting an instance up and running on your own local machine, explains the Liferay user interface, and get you started with creating your first site.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B9CF1AA-E3A3-4CDC-BA2E-BA8E49F0F5AA}" type="slidenum">
              <a:rPr lang="en-US" smtClean="0"/>
              <a:t>11</a:t>
            </a:fld>
            <a:endParaRPr lang="en-US"/>
          </a:p>
        </p:txBody>
      </p:sp>
    </p:spTree>
    <p:extLst>
      <p:ext uri="{BB962C8B-B14F-4D97-AF65-F5344CB8AC3E}">
        <p14:creationId xmlns:p14="http://schemas.microsoft.com/office/powerpoint/2010/main" val="1422070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F019-88B1-440E-99CC-6B18C8C654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86F241DC-3929-4DD7-B74B-79E6258CE9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C7B3EF4F-4941-40F9-B6FA-59F81E8C9F40}"/>
              </a:ext>
            </a:extLst>
          </p:cNvPr>
          <p:cNvSpPr>
            <a:spLocks noGrp="1"/>
          </p:cNvSpPr>
          <p:nvPr>
            <p:ph type="dt" sz="half" idx="10"/>
          </p:nvPr>
        </p:nvSpPr>
        <p:spPr/>
        <p:txBody>
          <a:bodyPr/>
          <a:lstStyle/>
          <a:p>
            <a:fld id="{B7D44D7A-3605-4ADF-92BE-1F7212BB39AC}" type="datetimeFigureOut">
              <a:rPr lang="en-PH" smtClean="0"/>
              <a:t>20/10/2022</a:t>
            </a:fld>
            <a:endParaRPr lang="en-PH"/>
          </a:p>
        </p:txBody>
      </p:sp>
      <p:sp>
        <p:nvSpPr>
          <p:cNvPr id="5" name="Footer Placeholder 4">
            <a:extLst>
              <a:ext uri="{FF2B5EF4-FFF2-40B4-BE49-F238E27FC236}">
                <a16:creationId xmlns:a16="http://schemas.microsoft.com/office/drawing/2014/main" id="{0D6D5A2B-4CC6-49BF-BBD0-AD13036EB466}"/>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B756C6CB-1C24-4986-BF32-1270870D30B7}"/>
              </a:ext>
            </a:extLst>
          </p:cNvPr>
          <p:cNvSpPr>
            <a:spLocks noGrp="1"/>
          </p:cNvSpPr>
          <p:nvPr>
            <p:ph type="sldNum" sz="quarter" idx="12"/>
          </p:nvPr>
        </p:nvSpPr>
        <p:spPr/>
        <p:txBody>
          <a:bodyPr/>
          <a:lstStyle/>
          <a:p>
            <a:fld id="{0383BE75-03F9-4675-A510-875819DAE837}" type="slidenum">
              <a:rPr lang="en-PH" smtClean="0"/>
              <a:t>‹#›</a:t>
            </a:fld>
            <a:endParaRPr lang="en-PH"/>
          </a:p>
        </p:txBody>
      </p:sp>
    </p:spTree>
    <p:extLst>
      <p:ext uri="{BB962C8B-B14F-4D97-AF65-F5344CB8AC3E}">
        <p14:creationId xmlns:p14="http://schemas.microsoft.com/office/powerpoint/2010/main" val="233641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15EC-9C40-4C79-AFAF-E7B69D67AB27}"/>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92E8EA0C-BA0B-460D-899E-0CAB1AC61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014D9D58-6DCC-400E-82E0-5E255BCD41EE}"/>
              </a:ext>
            </a:extLst>
          </p:cNvPr>
          <p:cNvSpPr>
            <a:spLocks noGrp="1"/>
          </p:cNvSpPr>
          <p:nvPr>
            <p:ph type="dt" sz="half" idx="10"/>
          </p:nvPr>
        </p:nvSpPr>
        <p:spPr/>
        <p:txBody>
          <a:bodyPr/>
          <a:lstStyle/>
          <a:p>
            <a:fld id="{B7D44D7A-3605-4ADF-92BE-1F7212BB39AC}" type="datetimeFigureOut">
              <a:rPr lang="en-PH" smtClean="0"/>
              <a:t>20/10/2022</a:t>
            </a:fld>
            <a:endParaRPr lang="en-PH"/>
          </a:p>
        </p:txBody>
      </p:sp>
      <p:sp>
        <p:nvSpPr>
          <p:cNvPr id="5" name="Footer Placeholder 4">
            <a:extLst>
              <a:ext uri="{FF2B5EF4-FFF2-40B4-BE49-F238E27FC236}">
                <a16:creationId xmlns:a16="http://schemas.microsoft.com/office/drawing/2014/main" id="{736D006E-0A5A-4A69-9EA3-1D54173270BD}"/>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1E4B55AA-284F-4E04-9A04-1EADD5132770}"/>
              </a:ext>
            </a:extLst>
          </p:cNvPr>
          <p:cNvSpPr>
            <a:spLocks noGrp="1"/>
          </p:cNvSpPr>
          <p:nvPr>
            <p:ph type="sldNum" sz="quarter" idx="12"/>
          </p:nvPr>
        </p:nvSpPr>
        <p:spPr/>
        <p:txBody>
          <a:bodyPr/>
          <a:lstStyle/>
          <a:p>
            <a:fld id="{0383BE75-03F9-4675-A510-875819DAE837}" type="slidenum">
              <a:rPr lang="en-PH" smtClean="0"/>
              <a:t>‹#›</a:t>
            </a:fld>
            <a:endParaRPr lang="en-PH"/>
          </a:p>
        </p:txBody>
      </p:sp>
    </p:spTree>
    <p:extLst>
      <p:ext uri="{BB962C8B-B14F-4D97-AF65-F5344CB8AC3E}">
        <p14:creationId xmlns:p14="http://schemas.microsoft.com/office/powerpoint/2010/main" val="2010058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46ED95-2BF3-4CF1-AD29-40AA1F796B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B430BF2D-643E-4FFE-9A97-9F904F621F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A9D606EF-6106-4FA0-9D0E-4F413CA1A934}"/>
              </a:ext>
            </a:extLst>
          </p:cNvPr>
          <p:cNvSpPr>
            <a:spLocks noGrp="1"/>
          </p:cNvSpPr>
          <p:nvPr>
            <p:ph type="dt" sz="half" idx="10"/>
          </p:nvPr>
        </p:nvSpPr>
        <p:spPr/>
        <p:txBody>
          <a:bodyPr/>
          <a:lstStyle/>
          <a:p>
            <a:fld id="{B7D44D7A-3605-4ADF-92BE-1F7212BB39AC}" type="datetimeFigureOut">
              <a:rPr lang="en-PH" smtClean="0"/>
              <a:t>20/10/2022</a:t>
            </a:fld>
            <a:endParaRPr lang="en-PH"/>
          </a:p>
        </p:txBody>
      </p:sp>
      <p:sp>
        <p:nvSpPr>
          <p:cNvPr id="5" name="Footer Placeholder 4">
            <a:extLst>
              <a:ext uri="{FF2B5EF4-FFF2-40B4-BE49-F238E27FC236}">
                <a16:creationId xmlns:a16="http://schemas.microsoft.com/office/drawing/2014/main" id="{22A2317A-DA5A-4621-AFB6-00B980500A61}"/>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987177B5-C2B1-4168-A3BC-57FBB74B3874}"/>
              </a:ext>
            </a:extLst>
          </p:cNvPr>
          <p:cNvSpPr>
            <a:spLocks noGrp="1"/>
          </p:cNvSpPr>
          <p:nvPr>
            <p:ph type="sldNum" sz="quarter" idx="12"/>
          </p:nvPr>
        </p:nvSpPr>
        <p:spPr/>
        <p:txBody>
          <a:bodyPr/>
          <a:lstStyle/>
          <a:p>
            <a:fld id="{0383BE75-03F9-4675-A510-875819DAE837}" type="slidenum">
              <a:rPr lang="en-PH" smtClean="0"/>
              <a:t>‹#›</a:t>
            </a:fld>
            <a:endParaRPr lang="en-PH"/>
          </a:p>
        </p:txBody>
      </p:sp>
    </p:spTree>
    <p:extLst>
      <p:ext uri="{BB962C8B-B14F-4D97-AF65-F5344CB8AC3E}">
        <p14:creationId xmlns:p14="http://schemas.microsoft.com/office/powerpoint/2010/main" val="891116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4576B-47D9-4A66-B9A0-206D1867F346}"/>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AC2A67CB-5B89-4AE4-9979-0F19F3C44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2ACC23A1-E26F-4DFF-B035-B05ED273D2A4}"/>
              </a:ext>
            </a:extLst>
          </p:cNvPr>
          <p:cNvSpPr>
            <a:spLocks noGrp="1"/>
          </p:cNvSpPr>
          <p:nvPr>
            <p:ph type="dt" sz="half" idx="10"/>
          </p:nvPr>
        </p:nvSpPr>
        <p:spPr/>
        <p:txBody>
          <a:bodyPr/>
          <a:lstStyle/>
          <a:p>
            <a:fld id="{B7D44D7A-3605-4ADF-92BE-1F7212BB39AC}" type="datetimeFigureOut">
              <a:rPr lang="en-PH" smtClean="0"/>
              <a:t>20/10/2022</a:t>
            </a:fld>
            <a:endParaRPr lang="en-PH"/>
          </a:p>
        </p:txBody>
      </p:sp>
      <p:sp>
        <p:nvSpPr>
          <p:cNvPr id="5" name="Footer Placeholder 4">
            <a:extLst>
              <a:ext uri="{FF2B5EF4-FFF2-40B4-BE49-F238E27FC236}">
                <a16:creationId xmlns:a16="http://schemas.microsoft.com/office/drawing/2014/main" id="{B4FD003E-C2B8-4B92-8290-01A796084648}"/>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910DD898-0B9B-4DC4-BFDB-5AA3FE8E9B85}"/>
              </a:ext>
            </a:extLst>
          </p:cNvPr>
          <p:cNvSpPr>
            <a:spLocks noGrp="1"/>
          </p:cNvSpPr>
          <p:nvPr>
            <p:ph type="sldNum" sz="quarter" idx="12"/>
          </p:nvPr>
        </p:nvSpPr>
        <p:spPr/>
        <p:txBody>
          <a:bodyPr/>
          <a:lstStyle/>
          <a:p>
            <a:fld id="{0383BE75-03F9-4675-A510-875819DAE837}" type="slidenum">
              <a:rPr lang="en-PH" smtClean="0"/>
              <a:t>‹#›</a:t>
            </a:fld>
            <a:endParaRPr lang="en-PH"/>
          </a:p>
        </p:txBody>
      </p:sp>
    </p:spTree>
    <p:extLst>
      <p:ext uri="{BB962C8B-B14F-4D97-AF65-F5344CB8AC3E}">
        <p14:creationId xmlns:p14="http://schemas.microsoft.com/office/powerpoint/2010/main" val="419614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592D-2DCF-4492-B205-30CCE8FE9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3F5BE7E8-131F-4C61-AF3D-5CB303C34A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E627B3-2FDE-4AE5-A2D8-E8C0BED68818}"/>
              </a:ext>
            </a:extLst>
          </p:cNvPr>
          <p:cNvSpPr>
            <a:spLocks noGrp="1"/>
          </p:cNvSpPr>
          <p:nvPr>
            <p:ph type="dt" sz="half" idx="10"/>
          </p:nvPr>
        </p:nvSpPr>
        <p:spPr/>
        <p:txBody>
          <a:bodyPr/>
          <a:lstStyle/>
          <a:p>
            <a:fld id="{B7D44D7A-3605-4ADF-92BE-1F7212BB39AC}" type="datetimeFigureOut">
              <a:rPr lang="en-PH" smtClean="0"/>
              <a:t>20/10/2022</a:t>
            </a:fld>
            <a:endParaRPr lang="en-PH"/>
          </a:p>
        </p:txBody>
      </p:sp>
      <p:sp>
        <p:nvSpPr>
          <p:cNvPr id="5" name="Footer Placeholder 4">
            <a:extLst>
              <a:ext uri="{FF2B5EF4-FFF2-40B4-BE49-F238E27FC236}">
                <a16:creationId xmlns:a16="http://schemas.microsoft.com/office/drawing/2014/main" id="{996F7F7A-21E9-4CF6-B542-712C73C009D5}"/>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631400AE-EB41-44DA-A75D-019728E9E8B7}"/>
              </a:ext>
            </a:extLst>
          </p:cNvPr>
          <p:cNvSpPr>
            <a:spLocks noGrp="1"/>
          </p:cNvSpPr>
          <p:nvPr>
            <p:ph type="sldNum" sz="quarter" idx="12"/>
          </p:nvPr>
        </p:nvSpPr>
        <p:spPr/>
        <p:txBody>
          <a:bodyPr/>
          <a:lstStyle/>
          <a:p>
            <a:fld id="{0383BE75-03F9-4675-A510-875819DAE837}" type="slidenum">
              <a:rPr lang="en-PH" smtClean="0"/>
              <a:t>‹#›</a:t>
            </a:fld>
            <a:endParaRPr lang="en-PH"/>
          </a:p>
        </p:txBody>
      </p:sp>
    </p:spTree>
    <p:extLst>
      <p:ext uri="{BB962C8B-B14F-4D97-AF65-F5344CB8AC3E}">
        <p14:creationId xmlns:p14="http://schemas.microsoft.com/office/powerpoint/2010/main" val="32285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E659-4D09-4535-87CE-E2541450409A}"/>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C28ECFFE-1096-4076-8F27-A9241D0684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964F3F25-70DE-4D68-BFCB-645CE57BEF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CD990F29-A191-47B1-B2CB-82B4BB823134}"/>
              </a:ext>
            </a:extLst>
          </p:cNvPr>
          <p:cNvSpPr>
            <a:spLocks noGrp="1"/>
          </p:cNvSpPr>
          <p:nvPr>
            <p:ph type="dt" sz="half" idx="10"/>
          </p:nvPr>
        </p:nvSpPr>
        <p:spPr/>
        <p:txBody>
          <a:bodyPr/>
          <a:lstStyle/>
          <a:p>
            <a:fld id="{B7D44D7A-3605-4ADF-92BE-1F7212BB39AC}" type="datetimeFigureOut">
              <a:rPr lang="en-PH" smtClean="0"/>
              <a:t>20/10/2022</a:t>
            </a:fld>
            <a:endParaRPr lang="en-PH"/>
          </a:p>
        </p:txBody>
      </p:sp>
      <p:sp>
        <p:nvSpPr>
          <p:cNvPr id="6" name="Footer Placeholder 5">
            <a:extLst>
              <a:ext uri="{FF2B5EF4-FFF2-40B4-BE49-F238E27FC236}">
                <a16:creationId xmlns:a16="http://schemas.microsoft.com/office/drawing/2014/main" id="{42D65C59-FB27-4939-8446-386BE3268DFB}"/>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6856D87E-9775-4F2B-88D6-B0D60722C90A}"/>
              </a:ext>
            </a:extLst>
          </p:cNvPr>
          <p:cNvSpPr>
            <a:spLocks noGrp="1"/>
          </p:cNvSpPr>
          <p:nvPr>
            <p:ph type="sldNum" sz="quarter" idx="12"/>
          </p:nvPr>
        </p:nvSpPr>
        <p:spPr/>
        <p:txBody>
          <a:bodyPr/>
          <a:lstStyle/>
          <a:p>
            <a:fld id="{0383BE75-03F9-4675-A510-875819DAE837}" type="slidenum">
              <a:rPr lang="en-PH" smtClean="0"/>
              <a:t>‹#›</a:t>
            </a:fld>
            <a:endParaRPr lang="en-PH"/>
          </a:p>
        </p:txBody>
      </p:sp>
    </p:spTree>
    <p:extLst>
      <p:ext uri="{BB962C8B-B14F-4D97-AF65-F5344CB8AC3E}">
        <p14:creationId xmlns:p14="http://schemas.microsoft.com/office/powerpoint/2010/main" val="323113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5C9E-18C4-40F7-A2EE-F9215816DE37}"/>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78C7A6B8-3A96-4969-90E4-DEB4FF22F6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F2E295-00D2-4C7B-9600-31CFCEA204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90AB77BB-61C5-4231-A56F-56A37A8B93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3B2444-8E31-496E-9B46-91651CCD19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48DA678B-57AE-4BCE-B62A-E5A43B95603A}"/>
              </a:ext>
            </a:extLst>
          </p:cNvPr>
          <p:cNvSpPr>
            <a:spLocks noGrp="1"/>
          </p:cNvSpPr>
          <p:nvPr>
            <p:ph type="dt" sz="half" idx="10"/>
          </p:nvPr>
        </p:nvSpPr>
        <p:spPr/>
        <p:txBody>
          <a:bodyPr/>
          <a:lstStyle/>
          <a:p>
            <a:fld id="{B7D44D7A-3605-4ADF-92BE-1F7212BB39AC}" type="datetimeFigureOut">
              <a:rPr lang="en-PH" smtClean="0"/>
              <a:t>20/10/2022</a:t>
            </a:fld>
            <a:endParaRPr lang="en-PH"/>
          </a:p>
        </p:txBody>
      </p:sp>
      <p:sp>
        <p:nvSpPr>
          <p:cNvPr id="8" name="Footer Placeholder 7">
            <a:extLst>
              <a:ext uri="{FF2B5EF4-FFF2-40B4-BE49-F238E27FC236}">
                <a16:creationId xmlns:a16="http://schemas.microsoft.com/office/drawing/2014/main" id="{2D13FC1F-2ABA-4286-A93F-7F78BE9C99D9}"/>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2A34185F-1A94-42CB-BBF4-2FC8098B01F8}"/>
              </a:ext>
            </a:extLst>
          </p:cNvPr>
          <p:cNvSpPr>
            <a:spLocks noGrp="1"/>
          </p:cNvSpPr>
          <p:nvPr>
            <p:ph type="sldNum" sz="quarter" idx="12"/>
          </p:nvPr>
        </p:nvSpPr>
        <p:spPr/>
        <p:txBody>
          <a:bodyPr/>
          <a:lstStyle/>
          <a:p>
            <a:fld id="{0383BE75-03F9-4675-A510-875819DAE837}" type="slidenum">
              <a:rPr lang="en-PH" smtClean="0"/>
              <a:t>‹#›</a:t>
            </a:fld>
            <a:endParaRPr lang="en-PH"/>
          </a:p>
        </p:txBody>
      </p:sp>
    </p:spTree>
    <p:extLst>
      <p:ext uri="{BB962C8B-B14F-4D97-AF65-F5344CB8AC3E}">
        <p14:creationId xmlns:p14="http://schemas.microsoft.com/office/powerpoint/2010/main" val="1698549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78E4-F898-4BD0-AE51-BB2D9B60A3E5}"/>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20610F7C-2DCE-46A8-8C2E-5D7B7DE0ED08}"/>
              </a:ext>
            </a:extLst>
          </p:cNvPr>
          <p:cNvSpPr>
            <a:spLocks noGrp="1"/>
          </p:cNvSpPr>
          <p:nvPr>
            <p:ph type="dt" sz="half" idx="10"/>
          </p:nvPr>
        </p:nvSpPr>
        <p:spPr/>
        <p:txBody>
          <a:bodyPr/>
          <a:lstStyle/>
          <a:p>
            <a:fld id="{B7D44D7A-3605-4ADF-92BE-1F7212BB39AC}" type="datetimeFigureOut">
              <a:rPr lang="en-PH" smtClean="0"/>
              <a:t>20/10/2022</a:t>
            </a:fld>
            <a:endParaRPr lang="en-PH"/>
          </a:p>
        </p:txBody>
      </p:sp>
      <p:sp>
        <p:nvSpPr>
          <p:cNvPr id="4" name="Footer Placeholder 3">
            <a:extLst>
              <a:ext uri="{FF2B5EF4-FFF2-40B4-BE49-F238E27FC236}">
                <a16:creationId xmlns:a16="http://schemas.microsoft.com/office/drawing/2014/main" id="{21695230-82B7-4C71-B29C-BB60E75CB56B}"/>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E7BD35D4-DD7D-425C-BB99-C28298E5C582}"/>
              </a:ext>
            </a:extLst>
          </p:cNvPr>
          <p:cNvSpPr>
            <a:spLocks noGrp="1"/>
          </p:cNvSpPr>
          <p:nvPr>
            <p:ph type="sldNum" sz="quarter" idx="12"/>
          </p:nvPr>
        </p:nvSpPr>
        <p:spPr/>
        <p:txBody>
          <a:bodyPr/>
          <a:lstStyle/>
          <a:p>
            <a:fld id="{0383BE75-03F9-4675-A510-875819DAE837}" type="slidenum">
              <a:rPr lang="en-PH" smtClean="0"/>
              <a:t>‹#›</a:t>
            </a:fld>
            <a:endParaRPr lang="en-PH"/>
          </a:p>
        </p:txBody>
      </p:sp>
    </p:spTree>
    <p:extLst>
      <p:ext uri="{BB962C8B-B14F-4D97-AF65-F5344CB8AC3E}">
        <p14:creationId xmlns:p14="http://schemas.microsoft.com/office/powerpoint/2010/main" val="280648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55C4C4-10FD-4523-B855-2D5B274EDBAB}"/>
              </a:ext>
            </a:extLst>
          </p:cNvPr>
          <p:cNvSpPr>
            <a:spLocks noGrp="1"/>
          </p:cNvSpPr>
          <p:nvPr>
            <p:ph type="dt" sz="half" idx="10"/>
          </p:nvPr>
        </p:nvSpPr>
        <p:spPr/>
        <p:txBody>
          <a:bodyPr/>
          <a:lstStyle/>
          <a:p>
            <a:fld id="{B7D44D7A-3605-4ADF-92BE-1F7212BB39AC}" type="datetimeFigureOut">
              <a:rPr lang="en-PH" smtClean="0"/>
              <a:t>20/10/2022</a:t>
            </a:fld>
            <a:endParaRPr lang="en-PH"/>
          </a:p>
        </p:txBody>
      </p:sp>
      <p:sp>
        <p:nvSpPr>
          <p:cNvPr id="3" name="Footer Placeholder 2">
            <a:extLst>
              <a:ext uri="{FF2B5EF4-FFF2-40B4-BE49-F238E27FC236}">
                <a16:creationId xmlns:a16="http://schemas.microsoft.com/office/drawing/2014/main" id="{05085262-7F7E-4E58-A91A-C11592E26879}"/>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CF86D026-E112-40F2-8192-E96A2BEA66FF}"/>
              </a:ext>
            </a:extLst>
          </p:cNvPr>
          <p:cNvSpPr>
            <a:spLocks noGrp="1"/>
          </p:cNvSpPr>
          <p:nvPr>
            <p:ph type="sldNum" sz="quarter" idx="12"/>
          </p:nvPr>
        </p:nvSpPr>
        <p:spPr/>
        <p:txBody>
          <a:bodyPr/>
          <a:lstStyle/>
          <a:p>
            <a:fld id="{0383BE75-03F9-4675-A510-875819DAE837}" type="slidenum">
              <a:rPr lang="en-PH" smtClean="0"/>
              <a:t>‹#›</a:t>
            </a:fld>
            <a:endParaRPr lang="en-PH"/>
          </a:p>
        </p:txBody>
      </p:sp>
    </p:spTree>
    <p:extLst>
      <p:ext uri="{BB962C8B-B14F-4D97-AF65-F5344CB8AC3E}">
        <p14:creationId xmlns:p14="http://schemas.microsoft.com/office/powerpoint/2010/main" val="4006920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462B-ADEE-46FC-80C8-AA39F98D6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14FFFCA7-8710-42BE-8652-FC0EB2C6B7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372553BD-FB3D-4E01-832B-9ABB44EDD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26118-DD83-493B-B11B-A2209162A8CD}"/>
              </a:ext>
            </a:extLst>
          </p:cNvPr>
          <p:cNvSpPr>
            <a:spLocks noGrp="1"/>
          </p:cNvSpPr>
          <p:nvPr>
            <p:ph type="dt" sz="half" idx="10"/>
          </p:nvPr>
        </p:nvSpPr>
        <p:spPr/>
        <p:txBody>
          <a:bodyPr/>
          <a:lstStyle/>
          <a:p>
            <a:fld id="{B7D44D7A-3605-4ADF-92BE-1F7212BB39AC}" type="datetimeFigureOut">
              <a:rPr lang="en-PH" smtClean="0"/>
              <a:t>20/10/2022</a:t>
            </a:fld>
            <a:endParaRPr lang="en-PH"/>
          </a:p>
        </p:txBody>
      </p:sp>
      <p:sp>
        <p:nvSpPr>
          <p:cNvPr id="6" name="Footer Placeholder 5">
            <a:extLst>
              <a:ext uri="{FF2B5EF4-FFF2-40B4-BE49-F238E27FC236}">
                <a16:creationId xmlns:a16="http://schemas.microsoft.com/office/drawing/2014/main" id="{21B62BA4-3645-43A4-AF6B-C73CBF235FE8}"/>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8B870B20-923D-4B59-B2B7-FD8A3D39DA00}"/>
              </a:ext>
            </a:extLst>
          </p:cNvPr>
          <p:cNvSpPr>
            <a:spLocks noGrp="1"/>
          </p:cNvSpPr>
          <p:nvPr>
            <p:ph type="sldNum" sz="quarter" idx="12"/>
          </p:nvPr>
        </p:nvSpPr>
        <p:spPr/>
        <p:txBody>
          <a:bodyPr/>
          <a:lstStyle/>
          <a:p>
            <a:fld id="{0383BE75-03F9-4675-A510-875819DAE837}" type="slidenum">
              <a:rPr lang="en-PH" smtClean="0"/>
              <a:t>‹#›</a:t>
            </a:fld>
            <a:endParaRPr lang="en-PH"/>
          </a:p>
        </p:txBody>
      </p:sp>
    </p:spTree>
    <p:extLst>
      <p:ext uri="{BB962C8B-B14F-4D97-AF65-F5344CB8AC3E}">
        <p14:creationId xmlns:p14="http://schemas.microsoft.com/office/powerpoint/2010/main" val="407984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2902-B33D-4B06-8D9B-5AB65B3CF5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92ABE10D-E0AC-440C-AF7F-724DEA6C17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D0577844-F931-4385-BA05-5EBD6D7DB0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392E65-60BA-42FA-9E11-312D46CD3E06}"/>
              </a:ext>
            </a:extLst>
          </p:cNvPr>
          <p:cNvSpPr>
            <a:spLocks noGrp="1"/>
          </p:cNvSpPr>
          <p:nvPr>
            <p:ph type="dt" sz="half" idx="10"/>
          </p:nvPr>
        </p:nvSpPr>
        <p:spPr/>
        <p:txBody>
          <a:bodyPr/>
          <a:lstStyle/>
          <a:p>
            <a:fld id="{B7D44D7A-3605-4ADF-92BE-1F7212BB39AC}" type="datetimeFigureOut">
              <a:rPr lang="en-PH" smtClean="0"/>
              <a:t>20/10/2022</a:t>
            </a:fld>
            <a:endParaRPr lang="en-PH"/>
          </a:p>
        </p:txBody>
      </p:sp>
      <p:sp>
        <p:nvSpPr>
          <p:cNvPr id="6" name="Footer Placeholder 5">
            <a:extLst>
              <a:ext uri="{FF2B5EF4-FFF2-40B4-BE49-F238E27FC236}">
                <a16:creationId xmlns:a16="http://schemas.microsoft.com/office/drawing/2014/main" id="{C6C5DD10-D6A2-4D1B-98BF-85622BB908DC}"/>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A521EEBF-062D-42A1-A0D7-7839429D8960}"/>
              </a:ext>
            </a:extLst>
          </p:cNvPr>
          <p:cNvSpPr>
            <a:spLocks noGrp="1"/>
          </p:cNvSpPr>
          <p:nvPr>
            <p:ph type="sldNum" sz="quarter" idx="12"/>
          </p:nvPr>
        </p:nvSpPr>
        <p:spPr/>
        <p:txBody>
          <a:bodyPr/>
          <a:lstStyle/>
          <a:p>
            <a:fld id="{0383BE75-03F9-4675-A510-875819DAE837}" type="slidenum">
              <a:rPr lang="en-PH" smtClean="0"/>
              <a:t>‹#›</a:t>
            </a:fld>
            <a:endParaRPr lang="en-PH"/>
          </a:p>
        </p:txBody>
      </p:sp>
    </p:spTree>
    <p:extLst>
      <p:ext uri="{BB962C8B-B14F-4D97-AF65-F5344CB8AC3E}">
        <p14:creationId xmlns:p14="http://schemas.microsoft.com/office/powerpoint/2010/main" val="343041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AE414A-734E-44F0-A508-43C9AB2F65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3DDFAAA1-F867-4ADA-AAF6-485F3B4B18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0958A5F5-39C9-4CBB-BC31-F09999854F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44D7A-3605-4ADF-92BE-1F7212BB39AC}" type="datetimeFigureOut">
              <a:rPr lang="en-PH" smtClean="0"/>
              <a:t>20/10/2022</a:t>
            </a:fld>
            <a:endParaRPr lang="en-PH"/>
          </a:p>
        </p:txBody>
      </p:sp>
      <p:sp>
        <p:nvSpPr>
          <p:cNvPr id="5" name="Footer Placeholder 4">
            <a:extLst>
              <a:ext uri="{FF2B5EF4-FFF2-40B4-BE49-F238E27FC236}">
                <a16:creationId xmlns:a16="http://schemas.microsoft.com/office/drawing/2014/main" id="{6251EC2C-3D56-46B1-9173-8A6A00B2D0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FAB3A474-FECA-4F2F-AED4-762B3135EF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3BE75-03F9-4675-A510-875819DAE837}" type="slidenum">
              <a:rPr lang="en-PH" smtClean="0"/>
              <a:t>‹#›</a:t>
            </a:fld>
            <a:endParaRPr lang="en-PH"/>
          </a:p>
        </p:txBody>
      </p:sp>
    </p:spTree>
    <p:extLst>
      <p:ext uri="{BB962C8B-B14F-4D97-AF65-F5344CB8AC3E}">
        <p14:creationId xmlns:p14="http://schemas.microsoft.com/office/powerpoint/2010/main" val="2668113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doe-filmetrics.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doe-filmetrics.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oe-filmetric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learn.liferay.com/dxp/latest/en/users-and-permissions/roles-and-permissions/configuring-a-password-policy.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svg"/><Relationship Id="rId3" Type="http://schemas.openxmlformats.org/officeDocument/2006/relationships/image" Target="../media/image4.jpeg"/><Relationship Id="rId7" Type="http://schemas.openxmlformats.org/officeDocument/2006/relationships/image" Target="../media/image10.svg"/><Relationship Id="rId12"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B12BB0-9EF9-42DD-A09C-7C90E5A2FF08}"/>
              </a:ext>
            </a:extLst>
          </p:cNvPr>
          <p:cNvSpPr>
            <a:spLocks noGrp="1"/>
          </p:cNvSpPr>
          <p:nvPr>
            <p:ph type="ctrTitle"/>
          </p:nvPr>
        </p:nvSpPr>
        <p:spPr>
          <a:xfrm>
            <a:off x="1496242" y="1718468"/>
            <a:ext cx="6944141" cy="742751"/>
          </a:xfrm>
          <a:ln>
            <a:noFill/>
          </a:ln>
        </p:spPr>
        <p:txBody>
          <a:bodyPr tIns="180000" bIns="180000">
            <a:noAutofit/>
          </a:bodyPr>
          <a:lstStyle/>
          <a:p>
            <a:pPr algn="l"/>
            <a:r>
              <a:rPr lang="en-PH" sz="3600" b="1" dirty="0">
                <a:latin typeface="Source Sans Pro" panose="020B0503030403020204" pitchFamily="34" charset="0"/>
                <a:ea typeface="Source Sans Pro" panose="020B0503030403020204" pitchFamily="34" charset="0"/>
              </a:rPr>
              <a:t>Department of Energy</a:t>
            </a:r>
          </a:p>
        </p:txBody>
      </p:sp>
      <p:sp>
        <p:nvSpPr>
          <p:cNvPr id="5" name="Subtitle 4">
            <a:extLst>
              <a:ext uri="{FF2B5EF4-FFF2-40B4-BE49-F238E27FC236}">
                <a16:creationId xmlns:a16="http://schemas.microsoft.com/office/drawing/2014/main" id="{0078DF6E-27A3-4ACF-BFAB-4D0C4C7BDB44}"/>
              </a:ext>
            </a:extLst>
          </p:cNvPr>
          <p:cNvSpPr>
            <a:spLocks noGrp="1"/>
          </p:cNvSpPr>
          <p:nvPr>
            <p:ph type="subTitle" idx="1"/>
          </p:nvPr>
        </p:nvSpPr>
        <p:spPr>
          <a:xfrm>
            <a:off x="466532" y="3019304"/>
            <a:ext cx="6292078" cy="2194471"/>
          </a:xfrm>
        </p:spPr>
        <p:txBody>
          <a:bodyPr vert="horz" lIns="91440" tIns="45720" rIns="91440" bIns="45720" rtlCol="0" anchor="t">
            <a:normAutofit/>
          </a:bodyPr>
          <a:lstStyle/>
          <a:p>
            <a:pPr algn="l"/>
            <a:r>
              <a:rPr lang="en-PH" sz="3600" i="1" dirty="0">
                <a:solidFill>
                  <a:schemeClr val="tx2"/>
                </a:solidFill>
                <a:latin typeface="Source Sans Pro" panose="020B0503030403020204" pitchFamily="34" charset="0"/>
                <a:ea typeface="Source Sans Pro" panose="020B0503030403020204" pitchFamily="34" charset="0"/>
              </a:rPr>
              <a:t>Welcome to</a:t>
            </a:r>
          </a:p>
          <a:p>
            <a:pPr algn="l"/>
            <a:r>
              <a:rPr lang="en-PH" sz="3600" b="1" dirty="0">
                <a:solidFill>
                  <a:schemeClr val="tx2"/>
                </a:solidFill>
                <a:latin typeface="Source Sans Pro" panose="020B0503030403020204" pitchFamily="34" charset="0"/>
                <a:ea typeface="Source Sans Pro" panose="020B0503030403020204" pitchFamily="34" charset="0"/>
              </a:rPr>
              <a:t>Content Management System Training</a:t>
            </a:r>
          </a:p>
          <a:p>
            <a:pPr algn="l"/>
            <a:r>
              <a:rPr lang="en-PH" sz="2000" dirty="0">
                <a:solidFill>
                  <a:schemeClr val="tx2"/>
                </a:solidFill>
                <a:latin typeface="Source Sans Pro"/>
                <a:ea typeface="Source Sans Pro" panose="020B0503030403020204" pitchFamily="34" charset="0"/>
              </a:rPr>
              <a:t>October 20-21, 2022</a:t>
            </a:r>
          </a:p>
        </p:txBody>
      </p:sp>
      <p:pic>
        <p:nvPicPr>
          <p:cNvPr id="6" name="Picture 5" descr="Logo&#10;&#10;Description automatically generated">
            <a:extLst>
              <a:ext uri="{FF2B5EF4-FFF2-40B4-BE49-F238E27FC236}">
                <a16:creationId xmlns:a16="http://schemas.microsoft.com/office/drawing/2014/main" id="{7C384D2C-EF47-4802-9A90-908B7F9213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870" y="1718469"/>
            <a:ext cx="739450" cy="742751"/>
          </a:xfrm>
          <a:prstGeom prst="rect">
            <a:avLst/>
          </a:prstGeom>
        </p:spPr>
      </p:pic>
      <p:sp>
        <p:nvSpPr>
          <p:cNvPr id="7" name="TextBox 6">
            <a:extLst>
              <a:ext uri="{FF2B5EF4-FFF2-40B4-BE49-F238E27FC236}">
                <a16:creationId xmlns:a16="http://schemas.microsoft.com/office/drawing/2014/main" id="{6AC75090-7DDA-4942-BC1C-653F43CD9277}"/>
              </a:ext>
            </a:extLst>
          </p:cNvPr>
          <p:cNvSpPr txBox="1"/>
          <p:nvPr/>
        </p:nvSpPr>
        <p:spPr>
          <a:xfrm>
            <a:off x="1496242" y="2276553"/>
            <a:ext cx="6094324" cy="400110"/>
          </a:xfrm>
          <a:prstGeom prst="rect">
            <a:avLst/>
          </a:prstGeom>
          <a:noFill/>
        </p:spPr>
        <p:txBody>
          <a:bodyPr wrap="square">
            <a:spAutoFit/>
          </a:bodyPr>
          <a:lstStyle/>
          <a:p>
            <a:pPr algn="l"/>
            <a:r>
              <a:rPr lang="en-PH" sz="2000" b="1" dirty="0">
                <a:solidFill>
                  <a:schemeClr val="bg1"/>
                </a:solidFill>
                <a:latin typeface="Source Sans Pro" panose="020B0503030403020204" pitchFamily="34" charset="0"/>
                <a:ea typeface="Source Sans Pro" panose="020B0503030403020204" pitchFamily="34" charset="0"/>
              </a:rPr>
              <a:t>ESTABLISHMENT OF ENERGY PORTAL</a:t>
            </a:r>
          </a:p>
        </p:txBody>
      </p:sp>
    </p:spTree>
    <p:extLst>
      <p:ext uri="{BB962C8B-B14F-4D97-AF65-F5344CB8AC3E}">
        <p14:creationId xmlns:p14="http://schemas.microsoft.com/office/powerpoint/2010/main" val="4041566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631D3-614F-452E-BE17-1957F91FE569}"/>
              </a:ext>
            </a:extLst>
          </p:cNvPr>
          <p:cNvSpPr>
            <a:spLocks noGrp="1"/>
          </p:cNvSpPr>
          <p:nvPr>
            <p:ph type="title"/>
          </p:nvPr>
        </p:nvSpPr>
        <p:spPr>
          <a:xfrm>
            <a:off x="2416629" y="2301311"/>
            <a:ext cx="7520473" cy="2255378"/>
          </a:xfrm>
          <a:ln w="38100">
            <a:solidFill>
              <a:schemeClr val="bg2"/>
            </a:solidFill>
          </a:ln>
        </p:spPr>
        <p:txBody>
          <a:bodyPr>
            <a:noAutofit/>
          </a:bodyPr>
          <a:lstStyle/>
          <a:p>
            <a:pPr algn="ctr">
              <a:lnSpc>
                <a:spcPct val="100000"/>
              </a:lnSpc>
            </a:pPr>
            <a:r>
              <a:rPr lang="en-PH" b="1" dirty="0">
                <a:solidFill>
                  <a:schemeClr val="bg2"/>
                </a:solidFill>
                <a:latin typeface="Source Sans Pro" panose="020B0503030403020204" pitchFamily="34" charset="0"/>
                <a:ea typeface="Source Sans Pro" panose="020B0503030403020204" pitchFamily="34" charset="0"/>
              </a:rPr>
              <a:t>LIFERAY DXP</a:t>
            </a:r>
          </a:p>
        </p:txBody>
      </p:sp>
    </p:spTree>
    <p:extLst>
      <p:ext uri="{BB962C8B-B14F-4D97-AF65-F5344CB8AC3E}">
        <p14:creationId xmlns:p14="http://schemas.microsoft.com/office/powerpoint/2010/main" val="3418906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rmAutofit fontScale="90000"/>
          </a:bodyPr>
          <a:lstStyle/>
          <a:p>
            <a:r>
              <a:rPr lang="en-PH" b="1" dirty="0">
                <a:solidFill>
                  <a:schemeClr val="bg2"/>
                </a:solidFill>
                <a:latin typeface="Source Sans Pro" panose="020B0503030403020204" pitchFamily="34" charset="0"/>
                <a:ea typeface="Source Sans Pro" panose="020B0503030403020204" pitchFamily="34" charset="0"/>
              </a:rPr>
              <a:t>Liferay DXP</a:t>
            </a:r>
          </a:p>
        </p:txBody>
      </p:sp>
      <p:sp>
        <p:nvSpPr>
          <p:cNvPr id="3" name="TextBox 2">
            <a:extLst>
              <a:ext uri="{FF2B5EF4-FFF2-40B4-BE49-F238E27FC236}">
                <a16:creationId xmlns:a16="http://schemas.microsoft.com/office/drawing/2014/main" id="{5855B7CF-8983-4472-AB13-BB987DD69195}"/>
              </a:ext>
            </a:extLst>
          </p:cNvPr>
          <p:cNvSpPr txBox="1"/>
          <p:nvPr/>
        </p:nvSpPr>
        <p:spPr>
          <a:xfrm>
            <a:off x="777240" y="1385933"/>
            <a:ext cx="10637520" cy="1696042"/>
          </a:xfrm>
          <a:prstGeom prst="rect">
            <a:avLst/>
          </a:prstGeom>
          <a:noFill/>
        </p:spPr>
        <p:txBody>
          <a:bodyPr wrap="square" rtlCol="0">
            <a:spAutoFit/>
          </a:bodyPr>
          <a:lstStyle/>
          <a:p>
            <a:pPr>
              <a:lnSpc>
                <a:spcPct val="150000"/>
              </a:lnSpc>
            </a:pPr>
            <a:r>
              <a:rPr lang="en-US" sz="2400" dirty="0">
                <a:solidFill>
                  <a:schemeClr val="tx2"/>
                </a:solidFill>
                <a:latin typeface="Source Sans Pro" panose="020B0503030403020204" pitchFamily="34" charset="0"/>
                <a:ea typeface="Source Sans Pro" panose="020B0503030403020204" pitchFamily="34" charset="0"/>
              </a:rPr>
              <a:t>Liferay DXP is a powerful and enterprise-ready platform for building and deploying web applications and content. With Liferay Objects, you can build and deliver applications and content without having to write code or deploy modules.</a:t>
            </a:r>
          </a:p>
        </p:txBody>
      </p:sp>
      <p:pic>
        <p:nvPicPr>
          <p:cNvPr id="5" name="Picture 4">
            <a:extLst>
              <a:ext uri="{FF2B5EF4-FFF2-40B4-BE49-F238E27FC236}">
                <a16:creationId xmlns:a16="http://schemas.microsoft.com/office/drawing/2014/main" id="{0D228E83-916F-4CBA-9C48-B86335025C45}"/>
              </a:ext>
            </a:extLst>
          </p:cNvPr>
          <p:cNvPicPr>
            <a:picLocks noChangeAspect="1"/>
          </p:cNvPicPr>
          <p:nvPr/>
        </p:nvPicPr>
        <p:blipFill>
          <a:blip r:embed="rId4"/>
          <a:stretch>
            <a:fillRect/>
          </a:stretch>
        </p:blipFill>
        <p:spPr>
          <a:xfrm>
            <a:off x="2547257" y="3259554"/>
            <a:ext cx="7097486" cy="3162283"/>
          </a:xfrm>
          <a:prstGeom prst="rect">
            <a:avLst/>
          </a:prstGeom>
          <a:ln>
            <a:solidFill>
              <a:schemeClr val="tx2"/>
            </a:solidFill>
          </a:ln>
        </p:spPr>
      </p:pic>
    </p:spTree>
    <p:extLst>
      <p:ext uri="{BB962C8B-B14F-4D97-AF65-F5344CB8AC3E}">
        <p14:creationId xmlns:p14="http://schemas.microsoft.com/office/powerpoint/2010/main" val="898844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rmAutofit fontScale="90000"/>
          </a:bodyPr>
          <a:lstStyle/>
          <a:p>
            <a:r>
              <a:rPr lang="en-PH" b="1" dirty="0">
                <a:solidFill>
                  <a:schemeClr val="bg2"/>
                </a:solidFill>
                <a:latin typeface="Source Sans Pro" panose="020B0503030403020204" pitchFamily="34" charset="0"/>
                <a:ea typeface="Source Sans Pro" panose="020B0503030403020204" pitchFamily="34" charset="0"/>
              </a:rPr>
              <a:t>Introduction to Admin Account</a:t>
            </a:r>
          </a:p>
        </p:txBody>
      </p:sp>
      <p:sp>
        <p:nvSpPr>
          <p:cNvPr id="3" name="TextBox 2">
            <a:extLst>
              <a:ext uri="{FF2B5EF4-FFF2-40B4-BE49-F238E27FC236}">
                <a16:creationId xmlns:a16="http://schemas.microsoft.com/office/drawing/2014/main" id="{5855B7CF-8983-4472-AB13-BB987DD69195}"/>
              </a:ext>
            </a:extLst>
          </p:cNvPr>
          <p:cNvSpPr txBox="1"/>
          <p:nvPr/>
        </p:nvSpPr>
        <p:spPr>
          <a:xfrm>
            <a:off x="777240" y="1189990"/>
            <a:ext cx="10637520" cy="5158528"/>
          </a:xfrm>
          <a:prstGeom prst="rect">
            <a:avLst/>
          </a:prstGeom>
          <a:noFill/>
        </p:spPr>
        <p:txBody>
          <a:bodyPr wrap="square" rtlCol="0">
            <a:spAutoFit/>
          </a:bodyPr>
          <a:lstStyle/>
          <a:p>
            <a:pPr>
              <a:lnSpc>
                <a:spcPct val="200000"/>
              </a:lnSpc>
            </a:pPr>
            <a:r>
              <a:rPr lang="en-US" sz="2400" dirty="0">
                <a:solidFill>
                  <a:schemeClr val="tx2"/>
                </a:solidFill>
                <a:latin typeface="Source Sans Pro" panose="020B0503030403020204" pitchFamily="34" charset="0"/>
                <a:ea typeface="Source Sans Pro" panose="020B0503030403020204" pitchFamily="34" charset="0"/>
              </a:rPr>
              <a:t>The Admin User account is created by default in your Portal’s new installation of Liferay and has full permissions to modify every facet of a DOE Portal instance. </a:t>
            </a:r>
          </a:p>
          <a:p>
            <a:pPr>
              <a:lnSpc>
                <a:spcPct val="200000"/>
              </a:lnSpc>
            </a:pPr>
            <a:r>
              <a:rPr lang="en-US" sz="2400" dirty="0">
                <a:solidFill>
                  <a:schemeClr val="tx2"/>
                </a:solidFill>
                <a:latin typeface="Source Sans Pro" panose="020B0503030403020204" pitchFamily="34" charset="0"/>
                <a:ea typeface="Source Sans Pro" panose="020B0503030403020204" pitchFamily="34" charset="0"/>
              </a:rPr>
              <a:t>The Admin User can create, modify, and delete Sites, Users, and pages, and perform all Site administrative tasks.</a:t>
            </a:r>
          </a:p>
          <a:p>
            <a:pPr>
              <a:lnSpc>
                <a:spcPct val="200000"/>
              </a:lnSpc>
            </a:pPr>
            <a:r>
              <a:rPr lang="en-US" sz="2400" b="1" dirty="0">
                <a:solidFill>
                  <a:schemeClr val="tx2"/>
                </a:solidFill>
                <a:latin typeface="Source Sans Pro" panose="020B0503030403020204" pitchFamily="34" charset="0"/>
                <a:ea typeface="Source Sans Pro" panose="020B0503030403020204" pitchFamily="34" charset="0"/>
              </a:rPr>
              <a:t>CMS Site: </a:t>
            </a:r>
            <a:r>
              <a:rPr lang="en-US" sz="2400" b="1" dirty="0">
                <a:solidFill>
                  <a:schemeClr val="tx2"/>
                </a:solidFill>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https://doe-filmetrics.com/</a:t>
            </a:r>
            <a:endParaRPr lang="en-US" sz="2400" b="1" dirty="0">
              <a:solidFill>
                <a:schemeClr val="tx2"/>
              </a:solidFill>
              <a:latin typeface="Source Sans Pro" panose="020B0503030403020204" pitchFamily="34" charset="0"/>
              <a:ea typeface="Source Sans Pro" panose="020B0503030403020204" pitchFamily="34" charset="0"/>
            </a:endParaRPr>
          </a:p>
          <a:p>
            <a:pPr>
              <a:lnSpc>
                <a:spcPct val="200000"/>
              </a:lnSpc>
            </a:pPr>
            <a:r>
              <a:rPr lang="en-US" sz="2400" b="1" dirty="0">
                <a:solidFill>
                  <a:schemeClr val="tx2"/>
                </a:solidFill>
                <a:latin typeface="Source Sans Pro" panose="020B0503030403020204" pitchFamily="34" charset="0"/>
                <a:ea typeface="Source Sans Pro" panose="020B0503030403020204" pitchFamily="34" charset="0"/>
              </a:rPr>
              <a:t>Admin Account: user@liferay.com</a:t>
            </a:r>
          </a:p>
          <a:p>
            <a:pPr>
              <a:lnSpc>
                <a:spcPct val="200000"/>
              </a:lnSpc>
            </a:pPr>
            <a:r>
              <a:rPr lang="en-US" sz="2400" b="1" dirty="0">
                <a:solidFill>
                  <a:schemeClr val="tx2"/>
                </a:solidFill>
                <a:latin typeface="Source Sans Pro" panose="020B0503030403020204" pitchFamily="34" charset="0"/>
                <a:ea typeface="Source Sans Pro" panose="020B0503030403020204" pitchFamily="34" charset="0"/>
              </a:rPr>
              <a:t>Password: 5h3O81ap59XG4780</a:t>
            </a:r>
          </a:p>
        </p:txBody>
      </p:sp>
    </p:spTree>
    <p:extLst>
      <p:ext uri="{BB962C8B-B14F-4D97-AF65-F5344CB8AC3E}">
        <p14:creationId xmlns:p14="http://schemas.microsoft.com/office/powerpoint/2010/main" val="3296690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631D3-614F-452E-BE17-1957F91FE569}"/>
              </a:ext>
            </a:extLst>
          </p:cNvPr>
          <p:cNvSpPr>
            <a:spLocks noGrp="1"/>
          </p:cNvSpPr>
          <p:nvPr>
            <p:ph type="title"/>
          </p:nvPr>
        </p:nvSpPr>
        <p:spPr>
          <a:xfrm>
            <a:off x="2416629" y="2301311"/>
            <a:ext cx="7520473" cy="2255378"/>
          </a:xfrm>
          <a:ln w="38100">
            <a:solidFill>
              <a:schemeClr val="bg2"/>
            </a:solidFill>
          </a:ln>
        </p:spPr>
        <p:txBody>
          <a:bodyPr>
            <a:noAutofit/>
          </a:bodyPr>
          <a:lstStyle/>
          <a:p>
            <a:pPr algn="ctr">
              <a:lnSpc>
                <a:spcPct val="100000"/>
              </a:lnSpc>
            </a:pPr>
            <a:r>
              <a:rPr lang="en-PH" b="1" dirty="0">
                <a:solidFill>
                  <a:schemeClr val="bg2"/>
                </a:solidFill>
                <a:latin typeface="Source Sans Pro" panose="020B0503030403020204" pitchFamily="34" charset="0"/>
                <a:ea typeface="Source Sans Pro" panose="020B0503030403020204" pitchFamily="34" charset="0"/>
              </a:rPr>
              <a:t>ADMIN ACCOUNT</a:t>
            </a:r>
          </a:p>
        </p:txBody>
      </p:sp>
    </p:spTree>
    <p:extLst>
      <p:ext uri="{BB962C8B-B14F-4D97-AF65-F5344CB8AC3E}">
        <p14:creationId xmlns:p14="http://schemas.microsoft.com/office/powerpoint/2010/main" val="4205275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Autofit/>
          </a:bodyPr>
          <a:lstStyle/>
          <a:p>
            <a:r>
              <a:rPr lang="en-US" sz="3600" b="1" dirty="0">
                <a:solidFill>
                  <a:schemeClr val="bg2"/>
                </a:solidFill>
                <a:latin typeface="Source Sans Pro" panose="020B0503030403020204" pitchFamily="34" charset="0"/>
                <a:ea typeface="Source Sans Pro" panose="020B0503030403020204" pitchFamily="34" charset="0"/>
              </a:rPr>
              <a:t>Accessing Liferay as the Admin User</a:t>
            </a:r>
            <a:endParaRPr lang="en-PH" sz="3600" b="1" dirty="0">
              <a:solidFill>
                <a:schemeClr val="bg2"/>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5855B7CF-8983-4472-AB13-BB987DD69195}"/>
              </a:ext>
            </a:extLst>
          </p:cNvPr>
          <p:cNvSpPr txBox="1"/>
          <p:nvPr/>
        </p:nvSpPr>
        <p:spPr>
          <a:xfrm>
            <a:off x="777240" y="1189990"/>
            <a:ext cx="10637520" cy="5158528"/>
          </a:xfrm>
          <a:prstGeom prst="rect">
            <a:avLst/>
          </a:prstGeom>
          <a:noFill/>
        </p:spPr>
        <p:txBody>
          <a:bodyPr wrap="square" rtlCol="0">
            <a:spAutoFit/>
          </a:bodyPr>
          <a:lstStyle/>
          <a:p>
            <a:pPr marL="457200" indent="-457200">
              <a:lnSpc>
                <a:spcPct val="200000"/>
              </a:lnSpc>
              <a:buFont typeface="+mj-lt"/>
              <a:buAutoNum type="arabicPeriod"/>
            </a:pPr>
            <a:r>
              <a:rPr lang="en-US" sz="2400" b="1" dirty="0">
                <a:solidFill>
                  <a:schemeClr val="tx2"/>
                </a:solidFill>
                <a:latin typeface="Source Sans Pro" panose="020B0503030403020204" pitchFamily="34" charset="0"/>
                <a:ea typeface="Source Sans Pro" panose="020B0503030403020204" pitchFamily="34" charset="0"/>
              </a:rPr>
              <a:t>Open a browser to </a:t>
            </a:r>
            <a:r>
              <a:rPr lang="en-US" sz="2400" b="1" dirty="0">
                <a:solidFill>
                  <a:schemeClr val="tx2"/>
                </a:solidFill>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https://doe-filmetrics.com/</a:t>
            </a:r>
            <a:endParaRPr lang="en-US" sz="2400" b="1" dirty="0">
              <a:solidFill>
                <a:schemeClr val="tx2"/>
              </a:solidFill>
              <a:latin typeface="Source Sans Pro" panose="020B0503030403020204" pitchFamily="34" charset="0"/>
              <a:ea typeface="Source Sans Pro" panose="020B0503030403020204" pitchFamily="34" charset="0"/>
            </a:endParaRPr>
          </a:p>
          <a:p>
            <a:pPr marL="457200" indent="-457200">
              <a:lnSpc>
                <a:spcPct val="200000"/>
              </a:lnSpc>
              <a:buFont typeface="+mj-lt"/>
              <a:buAutoNum type="arabicPeriod"/>
            </a:pPr>
            <a:r>
              <a:rPr lang="en-US" sz="2400" b="1" dirty="0">
                <a:solidFill>
                  <a:schemeClr val="tx2"/>
                </a:solidFill>
                <a:latin typeface="Source Sans Pro" panose="020B0503030403020204" pitchFamily="34" charset="0"/>
                <a:ea typeface="Source Sans Pro" panose="020B0503030403020204" pitchFamily="34" charset="0"/>
              </a:rPr>
              <a:t>Click the Sign In link</a:t>
            </a:r>
          </a:p>
          <a:p>
            <a:pPr marL="457200" indent="-457200">
              <a:lnSpc>
                <a:spcPct val="200000"/>
              </a:lnSpc>
              <a:buFont typeface="+mj-lt"/>
              <a:buAutoNum type="arabicPeriod"/>
            </a:pPr>
            <a:endParaRPr lang="en-US" sz="2400" b="1" dirty="0">
              <a:solidFill>
                <a:schemeClr val="tx2"/>
              </a:solidFill>
              <a:latin typeface="Source Sans Pro" panose="020B0503030403020204" pitchFamily="34" charset="0"/>
              <a:ea typeface="Source Sans Pro" panose="020B0503030403020204" pitchFamily="34" charset="0"/>
            </a:endParaRPr>
          </a:p>
          <a:p>
            <a:pPr marL="457200" indent="-457200">
              <a:lnSpc>
                <a:spcPct val="200000"/>
              </a:lnSpc>
              <a:buFont typeface="+mj-lt"/>
              <a:buAutoNum type="arabicPeriod"/>
            </a:pPr>
            <a:endParaRPr lang="en-US" sz="2400" b="1" dirty="0">
              <a:solidFill>
                <a:schemeClr val="tx2"/>
              </a:solidFill>
              <a:latin typeface="Source Sans Pro" panose="020B0503030403020204" pitchFamily="34" charset="0"/>
              <a:ea typeface="Source Sans Pro" panose="020B0503030403020204" pitchFamily="34" charset="0"/>
            </a:endParaRPr>
          </a:p>
          <a:p>
            <a:pPr marL="457200" indent="-457200">
              <a:lnSpc>
                <a:spcPct val="200000"/>
              </a:lnSpc>
              <a:buFont typeface="+mj-lt"/>
              <a:buAutoNum type="arabicPeriod"/>
            </a:pPr>
            <a:endParaRPr lang="en-US" sz="2400" b="1" dirty="0">
              <a:solidFill>
                <a:schemeClr val="tx2"/>
              </a:solidFill>
              <a:latin typeface="Source Sans Pro" panose="020B0503030403020204" pitchFamily="34" charset="0"/>
              <a:ea typeface="Source Sans Pro" panose="020B0503030403020204" pitchFamily="34" charset="0"/>
            </a:endParaRPr>
          </a:p>
          <a:p>
            <a:pPr marL="457200" indent="-457200">
              <a:lnSpc>
                <a:spcPct val="200000"/>
              </a:lnSpc>
              <a:buFont typeface="+mj-lt"/>
              <a:buAutoNum type="arabicPeriod"/>
            </a:pPr>
            <a:endParaRPr lang="en-US" sz="2400" b="1" dirty="0">
              <a:solidFill>
                <a:schemeClr val="tx2"/>
              </a:solidFill>
              <a:latin typeface="Source Sans Pro" panose="020B0503030403020204" pitchFamily="34" charset="0"/>
              <a:ea typeface="Source Sans Pro" panose="020B0503030403020204" pitchFamily="34" charset="0"/>
            </a:endParaRPr>
          </a:p>
          <a:p>
            <a:pPr marL="457200" indent="-457200">
              <a:lnSpc>
                <a:spcPct val="200000"/>
              </a:lnSpc>
              <a:buFont typeface="+mj-lt"/>
              <a:buAutoNum type="arabicPeriod"/>
            </a:pPr>
            <a:r>
              <a:rPr lang="en-US" sz="2400" b="1" dirty="0">
                <a:solidFill>
                  <a:schemeClr val="tx2"/>
                </a:solidFill>
                <a:latin typeface="Source Sans Pro" panose="020B0503030403020204" pitchFamily="34" charset="0"/>
                <a:ea typeface="Source Sans Pro" panose="020B0503030403020204" pitchFamily="34" charset="0"/>
              </a:rPr>
              <a:t>Enter the default admin credentials to login.</a:t>
            </a:r>
          </a:p>
        </p:txBody>
      </p:sp>
      <p:pic>
        <p:nvPicPr>
          <p:cNvPr id="5" name="Picture 4">
            <a:extLst>
              <a:ext uri="{FF2B5EF4-FFF2-40B4-BE49-F238E27FC236}">
                <a16:creationId xmlns:a16="http://schemas.microsoft.com/office/drawing/2014/main" id="{CD0CC724-B782-4201-8122-77D617697E8F}"/>
              </a:ext>
            </a:extLst>
          </p:cNvPr>
          <p:cNvPicPr>
            <a:picLocks noChangeAspect="1"/>
          </p:cNvPicPr>
          <p:nvPr/>
        </p:nvPicPr>
        <p:blipFill>
          <a:blip r:embed="rId5"/>
          <a:stretch>
            <a:fillRect/>
          </a:stretch>
        </p:blipFill>
        <p:spPr>
          <a:xfrm>
            <a:off x="926297" y="2939272"/>
            <a:ext cx="10637520" cy="2542741"/>
          </a:xfrm>
          <a:prstGeom prst="rect">
            <a:avLst/>
          </a:prstGeom>
          <a:ln>
            <a:solidFill>
              <a:schemeClr val="tx2"/>
            </a:solidFill>
          </a:ln>
        </p:spPr>
      </p:pic>
    </p:spTree>
    <p:extLst>
      <p:ext uri="{BB962C8B-B14F-4D97-AF65-F5344CB8AC3E}">
        <p14:creationId xmlns:p14="http://schemas.microsoft.com/office/powerpoint/2010/main" val="1237198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Autofit/>
          </a:bodyPr>
          <a:lstStyle/>
          <a:p>
            <a:r>
              <a:rPr lang="en-US" sz="3600" b="1" dirty="0">
                <a:solidFill>
                  <a:schemeClr val="bg2"/>
                </a:solidFill>
                <a:latin typeface="Source Sans Pro" panose="020B0503030403020204" pitchFamily="34" charset="0"/>
                <a:ea typeface="Source Sans Pro" panose="020B0503030403020204" pitchFamily="34" charset="0"/>
              </a:rPr>
              <a:t>Accessing Liferay as the Admin User</a:t>
            </a:r>
            <a:endParaRPr lang="en-PH" sz="3600" b="1" dirty="0">
              <a:solidFill>
                <a:schemeClr val="bg2"/>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5855B7CF-8983-4472-AB13-BB987DD69195}"/>
              </a:ext>
            </a:extLst>
          </p:cNvPr>
          <p:cNvSpPr txBox="1"/>
          <p:nvPr/>
        </p:nvSpPr>
        <p:spPr>
          <a:xfrm>
            <a:off x="777240" y="1189990"/>
            <a:ext cx="10637520" cy="2450094"/>
          </a:xfrm>
          <a:prstGeom prst="rect">
            <a:avLst/>
          </a:prstGeom>
          <a:noFill/>
        </p:spPr>
        <p:txBody>
          <a:bodyPr wrap="square" rtlCol="0">
            <a:spAutoFit/>
          </a:bodyPr>
          <a:lstStyle/>
          <a:p>
            <a:pPr>
              <a:lnSpc>
                <a:spcPct val="200000"/>
              </a:lnSpc>
            </a:pPr>
            <a:r>
              <a:rPr lang="en-US" sz="3200" b="1" dirty="0">
                <a:solidFill>
                  <a:srgbClr val="FF0000"/>
                </a:solidFill>
                <a:latin typeface="Source Sans Pro" panose="020B0503030403020204" pitchFamily="34" charset="0"/>
                <a:ea typeface="Source Sans Pro" panose="020B0503030403020204" pitchFamily="34" charset="0"/>
              </a:rPr>
              <a:t>WARNING!</a:t>
            </a:r>
          </a:p>
          <a:p>
            <a:pPr>
              <a:lnSpc>
                <a:spcPct val="200000"/>
              </a:lnSpc>
            </a:pPr>
            <a:r>
              <a:rPr lang="en-US" sz="2400" b="1" dirty="0">
                <a:solidFill>
                  <a:schemeClr val="tx2"/>
                </a:solidFill>
                <a:latin typeface="Source Sans Pro" panose="020B0503030403020204" pitchFamily="34" charset="0"/>
                <a:ea typeface="Source Sans Pro" panose="020B0503030403020204" pitchFamily="34" charset="0"/>
              </a:rPr>
              <a:t>It is highly recommended that the default login credentials be updated when the system has been turned over to DOE.</a:t>
            </a:r>
          </a:p>
        </p:txBody>
      </p:sp>
    </p:spTree>
    <p:extLst>
      <p:ext uri="{BB962C8B-B14F-4D97-AF65-F5344CB8AC3E}">
        <p14:creationId xmlns:p14="http://schemas.microsoft.com/office/powerpoint/2010/main" val="283647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Autofit/>
          </a:bodyPr>
          <a:lstStyle/>
          <a:p>
            <a:r>
              <a:rPr lang="en-US" sz="4000" b="1" dirty="0">
                <a:solidFill>
                  <a:schemeClr val="bg2"/>
                </a:solidFill>
                <a:latin typeface="Source Sans Pro" panose="020B0503030403020204" pitchFamily="34" charset="0"/>
                <a:ea typeface="Source Sans Pro" panose="020B0503030403020204" pitchFamily="34" charset="0"/>
              </a:rPr>
              <a:t>Configuring the Admin User</a:t>
            </a:r>
            <a:endParaRPr lang="en-PH" sz="4000" b="1" dirty="0">
              <a:solidFill>
                <a:schemeClr val="bg2"/>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5855B7CF-8983-4472-AB13-BB987DD69195}"/>
              </a:ext>
            </a:extLst>
          </p:cNvPr>
          <p:cNvSpPr txBox="1"/>
          <p:nvPr/>
        </p:nvSpPr>
        <p:spPr>
          <a:xfrm>
            <a:off x="777240" y="1189990"/>
            <a:ext cx="4774474" cy="4419864"/>
          </a:xfrm>
          <a:prstGeom prst="rect">
            <a:avLst/>
          </a:prstGeom>
          <a:noFill/>
        </p:spPr>
        <p:txBody>
          <a:bodyPr wrap="square" rtlCol="0">
            <a:spAutoFit/>
          </a:bodyPr>
          <a:lstStyle/>
          <a:p>
            <a:pPr>
              <a:lnSpc>
                <a:spcPct val="200000"/>
              </a:lnSpc>
            </a:pPr>
            <a:r>
              <a:rPr lang="en-US" sz="2400" b="1" dirty="0">
                <a:solidFill>
                  <a:schemeClr val="tx2"/>
                </a:solidFill>
                <a:latin typeface="Source Sans Pro" panose="020B0503030403020204" pitchFamily="34" charset="0"/>
                <a:ea typeface="Source Sans Pro" panose="020B0503030403020204" pitchFamily="34" charset="0"/>
              </a:rPr>
              <a:t>Changing the Login Password</a:t>
            </a:r>
          </a:p>
          <a:p>
            <a:pPr marL="457200" indent="-457200">
              <a:lnSpc>
                <a:spcPct val="20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Click the User Avatar and navigate to </a:t>
            </a:r>
            <a:r>
              <a:rPr lang="en-US" sz="2400" b="1" dirty="0">
                <a:solidFill>
                  <a:schemeClr val="bg1"/>
                </a:solidFill>
                <a:latin typeface="Source Sans Pro" panose="020B0503030403020204" pitchFamily="34" charset="0"/>
                <a:ea typeface="Source Sans Pro" panose="020B0503030403020204" pitchFamily="34" charset="0"/>
              </a:rPr>
              <a:t>Account Settings → Password</a:t>
            </a:r>
            <a:r>
              <a:rPr lang="en-US" sz="2400" dirty="0">
                <a:solidFill>
                  <a:schemeClr val="tx2"/>
                </a:solidFill>
                <a:latin typeface="Source Sans Pro" panose="020B0503030403020204" pitchFamily="34" charset="0"/>
                <a:ea typeface="Source Sans Pro" panose="020B0503030403020204" pitchFamily="34" charset="0"/>
              </a:rPr>
              <a:t>.</a:t>
            </a:r>
          </a:p>
          <a:p>
            <a:pPr marL="457200" indent="-457200">
              <a:lnSpc>
                <a:spcPct val="20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Enter your Current Password and provide a new password.</a:t>
            </a:r>
          </a:p>
        </p:txBody>
      </p:sp>
      <p:pic>
        <p:nvPicPr>
          <p:cNvPr id="6" name="Picture 5">
            <a:extLst>
              <a:ext uri="{FF2B5EF4-FFF2-40B4-BE49-F238E27FC236}">
                <a16:creationId xmlns:a16="http://schemas.microsoft.com/office/drawing/2014/main" id="{4CC4E726-05A9-40B4-AE4B-E67F0DE1512A}"/>
              </a:ext>
            </a:extLst>
          </p:cNvPr>
          <p:cNvPicPr>
            <a:picLocks noChangeAspect="1"/>
          </p:cNvPicPr>
          <p:nvPr/>
        </p:nvPicPr>
        <p:blipFill>
          <a:blip r:embed="rId4"/>
          <a:stretch>
            <a:fillRect/>
          </a:stretch>
        </p:blipFill>
        <p:spPr>
          <a:xfrm>
            <a:off x="5693229" y="2074159"/>
            <a:ext cx="6102531" cy="3088127"/>
          </a:xfrm>
          <a:prstGeom prst="rect">
            <a:avLst/>
          </a:prstGeom>
          <a:ln>
            <a:solidFill>
              <a:schemeClr val="tx2"/>
            </a:solidFill>
          </a:ln>
        </p:spPr>
      </p:pic>
    </p:spTree>
    <p:extLst>
      <p:ext uri="{BB962C8B-B14F-4D97-AF65-F5344CB8AC3E}">
        <p14:creationId xmlns:p14="http://schemas.microsoft.com/office/powerpoint/2010/main" val="948881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Autofit/>
          </a:bodyPr>
          <a:lstStyle/>
          <a:p>
            <a:r>
              <a:rPr lang="en-US" sz="4000" b="1" dirty="0">
                <a:solidFill>
                  <a:schemeClr val="bg2"/>
                </a:solidFill>
                <a:latin typeface="Source Sans Pro" panose="020B0503030403020204" pitchFamily="34" charset="0"/>
                <a:ea typeface="Source Sans Pro" panose="020B0503030403020204" pitchFamily="34" charset="0"/>
              </a:rPr>
              <a:t>Configuring the Admin User</a:t>
            </a:r>
            <a:endParaRPr lang="en-PH" sz="4000" b="1" dirty="0">
              <a:solidFill>
                <a:schemeClr val="bg2"/>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5855B7CF-8983-4472-AB13-BB987DD69195}"/>
              </a:ext>
            </a:extLst>
          </p:cNvPr>
          <p:cNvSpPr txBox="1"/>
          <p:nvPr/>
        </p:nvSpPr>
        <p:spPr>
          <a:xfrm>
            <a:off x="777240" y="1189990"/>
            <a:ext cx="4774474" cy="4419864"/>
          </a:xfrm>
          <a:prstGeom prst="rect">
            <a:avLst/>
          </a:prstGeom>
          <a:noFill/>
        </p:spPr>
        <p:txBody>
          <a:bodyPr wrap="square" rtlCol="0">
            <a:spAutoFit/>
          </a:bodyPr>
          <a:lstStyle/>
          <a:p>
            <a:pPr>
              <a:lnSpc>
                <a:spcPct val="200000"/>
              </a:lnSpc>
            </a:pPr>
            <a:r>
              <a:rPr lang="en-US" sz="2400" b="1" dirty="0">
                <a:solidFill>
                  <a:schemeClr val="tx2"/>
                </a:solidFill>
                <a:latin typeface="Source Sans Pro" panose="020B0503030403020204" pitchFamily="34" charset="0"/>
                <a:ea typeface="Source Sans Pro" panose="020B0503030403020204" pitchFamily="34" charset="0"/>
              </a:rPr>
              <a:t>Changing Account Information</a:t>
            </a:r>
          </a:p>
          <a:p>
            <a:pPr marL="457200" indent="-457200">
              <a:lnSpc>
                <a:spcPct val="20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Click the User Avatar and navigate to </a:t>
            </a:r>
            <a:r>
              <a:rPr lang="en-US" sz="2400" b="1" dirty="0">
                <a:solidFill>
                  <a:schemeClr val="bg1"/>
                </a:solidFill>
                <a:latin typeface="Source Sans Pro" panose="020B0503030403020204" pitchFamily="34" charset="0"/>
                <a:ea typeface="Source Sans Pro" panose="020B0503030403020204" pitchFamily="34" charset="0"/>
              </a:rPr>
              <a:t>Account Settings</a:t>
            </a:r>
          </a:p>
          <a:p>
            <a:pPr marL="457200" indent="-457200">
              <a:lnSpc>
                <a:spcPct val="20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In the </a:t>
            </a:r>
            <a:r>
              <a:rPr lang="en-US" sz="2400" b="1" dirty="0">
                <a:solidFill>
                  <a:schemeClr val="bg1"/>
                </a:solidFill>
                <a:latin typeface="Source Sans Pro" panose="020B0503030403020204" pitchFamily="34" charset="0"/>
                <a:ea typeface="Source Sans Pro" panose="020B0503030403020204" pitchFamily="34" charset="0"/>
              </a:rPr>
              <a:t>Information</a:t>
            </a:r>
            <a:r>
              <a:rPr lang="en-US" sz="2400" dirty="0">
                <a:solidFill>
                  <a:schemeClr val="tx2"/>
                </a:solidFill>
                <a:latin typeface="Source Sans Pro" panose="020B0503030403020204" pitchFamily="34" charset="0"/>
                <a:ea typeface="Source Sans Pro" panose="020B0503030403020204" pitchFamily="34" charset="0"/>
              </a:rPr>
              <a:t> tab, change or add User information as needed.</a:t>
            </a:r>
          </a:p>
        </p:txBody>
      </p:sp>
      <p:pic>
        <p:nvPicPr>
          <p:cNvPr id="5" name="Picture 4">
            <a:extLst>
              <a:ext uri="{FF2B5EF4-FFF2-40B4-BE49-F238E27FC236}">
                <a16:creationId xmlns:a16="http://schemas.microsoft.com/office/drawing/2014/main" id="{EDFA5329-E9E7-48B3-BE3C-F3B00D373715}"/>
              </a:ext>
            </a:extLst>
          </p:cNvPr>
          <p:cNvPicPr>
            <a:picLocks noChangeAspect="1"/>
          </p:cNvPicPr>
          <p:nvPr/>
        </p:nvPicPr>
        <p:blipFill>
          <a:blip r:embed="rId4"/>
          <a:stretch>
            <a:fillRect/>
          </a:stretch>
        </p:blipFill>
        <p:spPr>
          <a:xfrm>
            <a:off x="5551714" y="2155370"/>
            <a:ext cx="6269259" cy="3151149"/>
          </a:xfrm>
          <a:prstGeom prst="rect">
            <a:avLst/>
          </a:prstGeom>
          <a:ln>
            <a:solidFill>
              <a:schemeClr val="tx2"/>
            </a:solidFill>
          </a:ln>
        </p:spPr>
      </p:pic>
    </p:spTree>
    <p:extLst>
      <p:ext uri="{BB962C8B-B14F-4D97-AF65-F5344CB8AC3E}">
        <p14:creationId xmlns:p14="http://schemas.microsoft.com/office/powerpoint/2010/main" val="522618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Autofit/>
          </a:bodyPr>
          <a:lstStyle/>
          <a:p>
            <a:r>
              <a:rPr lang="en-US" sz="4000" b="1" dirty="0">
                <a:solidFill>
                  <a:schemeClr val="bg2"/>
                </a:solidFill>
                <a:latin typeface="Source Sans Pro" panose="020B0503030403020204" pitchFamily="34" charset="0"/>
                <a:ea typeface="Source Sans Pro" panose="020B0503030403020204" pitchFamily="34" charset="0"/>
              </a:rPr>
              <a:t>Signing Out</a:t>
            </a:r>
          </a:p>
        </p:txBody>
      </p:sp>
      <p:sp>
        <p:nvSpPr>
          <p:cNvPr id="3" name="TextBox 2">
            <a:extLst>
              <a:ext uri="{FF2B5EF4-FFF2-40B4-BE49-F238E27FC236}">
                <a16:creationId xmlns:a16="http://schemas.microsoft.com/office/drawing/2014/main" id="{5855B7CF-8983-4472-AB13-BB987DD69195}"/>
              </a:ext>
            </a:extLst>
          </p:cNvPr>
          <p:cNvSpPr txBox="1"/>
          <p:nvPr/>
        </p:nvSpPr>
        <p:spPr>
          <a:xfrm>
            <a:off x="777240" y="1189990"/>
            <a:ext cx="4774474" cy="1465209"/>
          </a:xfrm>
          <a:prstGeom prst="rect">
            <a:avLst/>
          </a:prstGeom>
          <a:noFill/>
        </p:spPr>
        <p:txBody>
          <a:bodyPr wrap="square" rtlCol="0">
            <a:spAutoFit/>
          </a:bodyPr>
          <a:lstStyle/>
          <a:p>
            <a:pPr>
              <a:lnSpc>
                <a:spcPct val="200000"/>
              </a:lnSpc>
            </a:pPr>
            <a:r>
              <a:rPr lang="en-US" sz="2400" b="1" dirty="0">
                <a:solidFill>
                  <a:schemeClr val="tx2"/>
                </a:solidFill>
                <a:latin typeface="Source Sans Pro" panose="020B0503030403020204" pitchFamily="34" charset="0"/>
                <a:ea typeface="Source Sans Pro" panose="020B0503030403020204" pitchFamily="34" charset="0"/>
              </a:rPr>
              <a:t>Signing Out</a:t>
            </a:r>
          </a:p>
          <a:p>
            <a:pPr marL="457200" indent="-457200">
              <a:lnSpc>
                <a:spcPct val="20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Click User Avatar </a:t>
            </a:r>
            <a:r>
              <a:rPr lang="en-US" sz="2400" b="1" dirty="0">
                <a:solidFill>
                  <a:schemeClr val="bg1"/>
                </a:solidFill>
                <a:latin typeface="Source Sans Pro" panose="020B0503030403020204" pitchFamily="34" charset="0"/>
                <a:ea typeface="Source Sans Pro" panose="020B0503030403020204" pitchFamily="34" charset="0"/>
              </a:rPr>
              <a:t>→ Sign Out</a:t>
            </a:r>
            <a:r>
              <a:rPr lang="en-US" sz="2400" dirty="0">
                <a:solidFill>
                  <a:schemeClr val="tx2"/>
                </a:solidFill>
                <a:latin typeface="Source Sans Pro" panose="020B0503030403020204" pitchFamily="34" charset="0"/>
                <a:ea typeface="Source Sans Pro" panose="020B0503030403020204" pitchFamily="34" charset="0"/>
              </a:rPr>
              <a:t>.</a:t>
            </a:r>
          </a:p>
        </p:txBody>
      </p:sp>
      <p:pic>
        <p:nvPicPr>
          <p:cNvPr id="6" name="Picture 5">
            <a:extLst>
              <a:ext uri="{FF2B5EF4-FFF2-40B4-BE49-F238E27FC236}">
                <a16:creationId xmlns:a16="http://schemas.microsoft.com/office/drawing/2014/main" id="{EB0BE91C-AC08-4FE8-8541-5C7459281D9E}"/>
              </a:ext>
            </a:extLst>
          </p:cNvPr>
          <p:cNvPicPr>
            <a:picLocks noChangeAspect="1"/>
          </p:cNvPicPr>
          <p:nvPr/>
        </p:nvPicPr>
        <p:blipFill>
          <a:blip r:embed="rId4"/>
          <a:stretch>
            <a:fillRect/>
          </a:stretch>
        </p:blipFill>
        <p:spPr>
          <a:xfrm>
            <a:off x="892628" y="2856400"/>
            <a:ext cx="7260771" cy="3365806"/>
          </a:xfrm>
          <a:prstGeom prst="rect">
            <a:avLst/>
          </a:prstGeom>
          <a:ln>
            <a:solidFill>
              <a:schemeClr val="tx2"/>
            </a:solidFill>
          </a:ln>
        </p:spPr>
      </p:pic>
    </p:spTree>
    <p:extLst>
      <p:ext uri="{BB962C8B-B14F-4D97-AF65-F5344CB8AC3E}">
        <p14:creationId xmlns:p14="http://schemas.microsoft.com/office/powerpoint/2010/main" val="4203096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Autofit/>
          </a:bodyPr>
          <a:lstStyle/>
          <a:p>
            <a:r>
              <a:rPr lang="en-US" sz="4000" b="1" dirty="0">
                <a:solidFill>
                  <a:schemeClr val="bg2"/>
                </a:solidFill>
                <a:latin typeface="Source Sans Pro" panose="020B0503030403020204" pitchFamily="34" charset="0"/>
                <a:ea typeface="Source Sans Pro" panose="020B0503030403020204" pitchFamily="34" charset="0"/>
              </a:rPr>
              <a:t>Adding and Managing Users</a:t>
            </a:r>
          </a:p>
        </p:txBody>
      </p:sp>
      <p:sp>
        <p:nvSpPr>
          <p:cNvPr id="3" name="TextBox 2">
            <a:extLst>
              <a:ext uri="{FF2B5EF4-FFF2-40B4-BE49-F238E27FC236}">
                <a16:creationId xmlns:a16="http://schemas.microsoft.com/office/drawing/2014/main" id="{5855B7CF-8983-4472-AB13-BB987DD69195}"/>
              </a:ext>
            </a:extLst>
          </p:cNvPr>
          <p:cNvSpPr txBox="1"/>
          <p:nvPr/>
        </p:nvSpPr>
        <p:spPr>
          <a:xfrm>
            <a:off x="777239" y="1189990"/>
            <a:ext cx="11066417" cy="2250040"/>
          </a:xfrm>
          <a:prstGeom prst="rect">
            <a:avLst/>
          </a:prstGeom>
          <a:noFill/>
        </p:spPr>
        <p:txBody>
          <a:bodyPr wrap="square" rtlCol="0">
            <a:spAutoFit/>
          </a:bodyPr>
          <a:lstStyle/>
          <a:p>
            <a:pPr marL="457200" indent="-457200">
              <a:lnSpc>
                <a:spcPct val="15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From the Product Menu, click </a:t>
            </a:r>
            <a:r>
              <a:rPr lang="en-US" sz="2400" b="1" dirty="0">
                <a:solidFill>
                  <a:schemeClr val="bg1"/>
                </a:solidFill>
                <a:latin typeface="Source Sans Pro" panose="020B0503030403020204" pitchFamily="34" charset="0"/>
                <a:ea typeface="Source Sans Pro" panose="020B0503030403020204" pitchFamily="34" charset="0"/>
              </a:rPr>
              <a:t>Control Panel </a:t>
            </a:r>
            <a:r>
              <a:rPr lang="en-US" sz="2400" dirty="0">
                <a:solidFill>
                  <a:schemeClr val="tx2"/>
                </a:solidFill>
                <a:latin typeface="Source Sans Pro" panose="020B0503030403020204" pitchFamily="34" charset="0"/>
                <a:ea typeface="Source Sans Pro" panose="020B0503030403020204" pitchFamily="34" charset="0"/>
              </a:rPr>
              <a:t>→ </a:t>
            </a:r>
            <a:r>
              <a:rPr lang="en-US" sz="2400" b="1" dirty="0">
                <a:solidFill>
                  <a:schemeClr val="bg1"/>
                </a:solidFill>
                <a:latin typeface="Source Sans Pro" panose="020B0503030403020204" pitchFamily="34" charset="0"/>
                <a:ea typeface="Source Sans Pro" panose="020B0503030403020204" pitchFamily="34" charset="0"/>
              </a:rPr>
              <a:t>Users</a:t>
            </a:r>
            <a:r>
              <a:rPr lang="en-US" sz="2400" dirty="0">
                <a:solidFill>
                  <a:schemeClr val="tx2"/>
                </a:solidFill>
                <a:latin typeface="Source Sans Pro" panose="020B0503030403020204" pitchFamily="34" charset="0"/>
                <a:ea typeface="Source Sans Pro" panose="020B0503030403020204" pitchFamily="34" charset="0"/>
              </a:rPr>
              <a:t> → </a:t>
            </a:r>
            <a:r>
              <a:rPr lang="en-US" sz="2400" b="1" dirty="0">
                <a:solidFill>
                  <a:schemeClr val="bg1"/>
                </a:solidFill>
                <a:latin typeface="Source Sans Pro" panose="020B0503030403020204" pitchFamily="34" charset="0"/>
                <a:ea typeface="Source Sans Pro" panose="020B0503030403020204" pitchFamily="34" charset="0"/>
              </a:rPr>
              <a:t>Users and Organizations</a:t>
            </a:r>
            <a:r>
              <a:rPr lang="en-US" sz="2400" dirty="0">
                <a:solidFill>
                  <a:schemeClr val="tx2"/>
                </a:solidFill>
                <a:latin typeface="Source Sans Pro" panose="020B0503030403020204" pitchFamily="34" charset="0"/>
                <a:ea typeface="Source Sans Pro" panose="020B0503030403020204" pitchFamily="34" charset="0"/>
              </a:rPr>
              <a:t>.</a:t>
            </a:r>
          </a:p>
          <a:p>
            <a:pPr marL="457200" indent="-457200">
              <a:lnSpc>
                <a:spcPct val="15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In the Users tab, click the </a:t>
            </a:r>
            <a:r>
              <a:rPr lang="en-US" sz="2400" b="1" dirty="0">
                <a:solidFill>
                  <a:schemeClr val="bg1"/>
                </a:solidFill>
                <a:latin typeface="Source Sans Pro" panose="020B0503030403020204" pitchFamily="34" charset="0"/>
                <a:ea typeface="Source Sans Pro" panose="020B0503030403020204" pitchFamily="34" charset="0"/>
              </a:rPr>
              <a:t>Add</a:t>
            </a:r>
            <a:r>
              <a:rPr lang="en-US" sz="2400" dirty="0">
                <a:solidFill>
                  <a:schemeClr val="tx2"/>
                </a:solidFill>
                <a:latin typeface="Source Sans Pro" panose="020B0503030403020204" pitchFamily="34" charset="0"/>
                <a:ea typeface="Source Sans Pro" panose="020B0503030403020204" pitchFamily="34" charset="0"/>
              </a:rPr>
              <a:t> button.</a:t>
            </a:r>
          </a:p>
          <a:p>
            <a:pPr marL="457200" indent="-457200">
              <a:lnSpc>
                <a:spcPct val="15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Fill out the </a:t>
            </a:r>
            <a:r>
              <a:rPr lang="en-US" sz="2400" b="1" dirty="0">
                <a:solidFill>
                  <a:schemeClr val="bg1"/>
                </a:solidFill>
                <a:latin typeface="Source Sans Pro" panose="020B0503030403020204" pitchFamily="34" charset="0"/>
                <a:ea typeface="Source Sans Pro" panose="020B0503030403020204" pitchFamily="34" charset="0"/>
              </a:rPr>
              <a:t>Add User </a:t>
            </a:r>
            <a:r>
              <a:rPr lang="en-US" sz="2400" dirty="0">
                <a:solidFill>
                  <a:schemeClr val="tx2"/>
                </a:solidFill>
                <a:latin typeface="Source Sans Pro" panose="020B0503030403020204" pitchFamily="34" charset="0"/>
                <a:ea typeface="Source Sans Pro" panose="020B0503030403020204" pitchFamily="34" charset="0"/>
              </a:rPr>
              <a:t>form and click </a:t>
            </a:r>
            <a:r>
              <a:rPr lang="en-US" sz="2400" b="1" dirty="0">
                <a:solidFill>
                  <a:schemeClr val="bg1"/>
                </a:solidFill>
                <a:latin typeface="Source Sans Pro" panose="020B0503030403020204" pitchFamily="34" charset="0"/>
                <a:ea typeface="Source Sans Pro" panose="020B0503030403020204" pitchFamily="34" charset="0"/>
              </a:rPr>
              <a:t>Save</a:t>
            </a:r>
            <a:r>
              <a:rPr lang="en-US" sz="2400" dirty="0">
                <a:solidFill>
                  <a:schemeClr val="tx2"/>
                </a:solidFill>
                <a:latin typeface="Source Sans Pro" panose="020B0503030403020204" pitchFamily="34" charset="0"/>
                <a:ea typeface="Source Sans Pro" panose="020B0503030403020204" pitchFamily="34" charset="0"/>
              </a:rPr>
              <a:t>. At a minimum, provide a </a:t>
            </a:r>
            <a:r>
              <a:rPr lang="en-US" sz="2400" i="1" dirty="0">
                <a:solidFill>
                  <a:schemeClr val="tx2"/>
                </a:solidFill>
                <a:latin typeface="Source Sans Pro" panose="020B0503030403020204" pitchFamily="34" charset="0"/>
                <a:ea typeface="Source Sans Pro" panose="020B0503030403020204" pitchFamily="34" charset="0"/>
              </a:rPr>
              <a:t>Screen Name</a:t>
            </a:r>
            <a:r>
              <a:rPr lang="en-US" sz="2400" dirty="0">
                <a:solidFill>
                  <a:schemeClr val="tx2"/>
                </a:solidFill>
                <a:latin typeface="Source Sans Pro" panose="020B0503030403020204" pitchFamily="34" charset="0"/>
                <a:ea typeface="Source Sans Pro" panose="020B0503030403020204" pitchFamily="34" charset="0"/>
              </a:rPr>
              <a:t>, </a:t>
            </a:r>
            <a:r>
              <a:rPr lang="en-US" sz="2400" i="1" dirty="0">
                <a:solidFill>
                  <a:schemeClr val="tx2"/>
                </a:solidFill>
                <a:latin typeface="Source Sans Pro" panose="020B0503030403020204" pitchFamily="34" charset="0"/>
                <a:ea typeface="Source Sans Pro" panose="020B0503030403020204" pitchFamily="34" charset="0"/>
              </a:rPr>
              <a:t>First Name</a:t>
            </a:r>
            <a:r>
              <a:rPr lang="en-US" sz="2400" dirty="0">
                <a:solidFill>
                  <a:schemeClr val="tx2"/>
                </a:solidFill>
                <a:latin typeface="Source Sans Pro" panose="020B0503030403020204" pitchFamily="34" charset="0"/>
                <a:ea typeface="Source Sans Pro" panose="020B0503030403020204" pitchFamily="34" charset="0"/>
              </a:rPr>
              <a:t>, </a:t>
            </a:r>
            <a:r>
              <a:rPr lang="en-US" sz="2400" i="1" dirty="0">
                <a:solidFill>
                  <a:schemeClr val="tx2"/>
                </a:solidFill>
                <a:latin typeface="Source Sans Pro" panose="020B0503030403020204" pitchFamily="34" charset="0"/>
                <a:ea typeface="Source Sans Pro" panose="020B0503030403020204" pitchFamily="34" charset="0"/>
              </a:rPr>
              <a:t>Last Name</a:t>
            </a:r>
            <a:r>
              <a:rPr lang="en-US" sz="2400" dirty="0">
                <a:solidFill>
                  <a:schemeClr val="tx2"/>
                </a:solidFill>
                <a:latin typeface="Source Sans Pro" panose="020B0503030403020204" pitchFamily="34" charset="0"/>
                <a:ea typeface="Source Sans Pro" panose="020B0503030403020204" pitchFamily="34" charset="0"/>
              </a:rPr>
              <a:t>, and </a:t>
            </a:r>
            <a:r>
              <a:rPr lang="en-US" sz="2400" i="1" dirty="0">
                <a:solidFill>
                  <a:schemeClr val="tx2"/>
                </a:solidFill>
                <a:latin typeface="Source Sans Pro" panose="020B0503030403020204" pitchFamily="34" charset="0"/>
                <a:ea typeface="Source Sans Pro" panose="020B0503030403020204" pitchFamily="34" charset="0"/>
              </a:rPr>
              <a:t>Email Address for the User</a:t>
            </a:r>
            <a:r>
              <a:rPr lang="en-US" sz="2400" dirty="0">
                <a:solidFill>
                  <a:schemeClr val="tx2"/>
                </a:solidFill>
                <a:latin typeface="Source Sans Pro" panose="020B0503030403020204" pitchFamily="34" charset="0"/>
                <a:ea typeface="Source Sans Pro" panose="020B0503030403020204" pitchFamily="34" charset="0"/>
              </a:rPr>
              <a:t>.</a:t>
            </a:r>
          </a:p>
        </p:txBody>
      </p:sp>
      <p:pic>
        <p:nvPicPr>
          <p:cNvPr id="3074" name="Picture 2" descr="Add">
            <a:extLst>
              <a:ext uri="{FF2B5EF4-FFF2-40B4-BE49-F238E27FC236}">
                <a16:creationId xmlns:a16="http://schemas.microsoft.com/office/drawing/2014/main" id="{F59C82B8-485A-4797-B100-2C50517413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850" y="2489955"/>
            <a:ext cx="291193" cy="2911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6FDE6F1-6FB4-4B16-834C-0AF47EFE2741}"/>
              </a:ext>
            </a:extLst>
          </p:cNvPr>
          <p:cNvPicPr>
            <a:picLocks noChangeAspect="1"/>
          </p:cNvPicPr>
          <p:nvPr/>
        </p:nvPicPr>
        <p:blipFill>
          <a:blip r:embed="rId5"/>
          <a:stretch>
            <a:fillRect/>
          </a:stretch>
        </p:blipFill>
        <p:spPr>
          <a:xfrm>
            <a:off x="1235529" y="3525597"/>
            <a:ext cx="8814876" cy="2973174"/>
          </a:xfrm>
          <a:prstGeom prst="rect">
            <a:avLst/>
          </a:prstGeom>
          <a:ln>
            <a:solidFill>
              <a:schemeClr val="tx2"/>
            </a:solidFill>
          </a:ln>
        </p:spPr>
      </p:pic>
    </p:spTree>
    <p:extLst>
      <p:ext uri="{BB962C8B-B14F-4D97-AF65-F5344CB8AC3E}">
        <p14:creationId xmlns:p14="http://schemas.microsoft.com/office/powerpoint/2010/main" val="3011009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rmAutofit fontScale="90000"/>
          </a:bodyPr>
          <a:lstStyle/>
          <a:p>
            <a:r>
              <a:rPr lang="en-PH" b="1" dirty="0">
                <a:solidFill>
                  <a:schemeClr val="bg2"/>
                </a:solidFill>
                <a:latin typeface="Source Sans Pro" panose="020B0503030403020204" pitchFamily="34" charset="0"/>
                <a:ea typeface="Source Sans Pro" panose="020B0503030403020204" pitchFamily="34" charset="0"/>
              </a:rPr>
              <a:t>Agenda</a:t>
            </a:r>
          </a:p>
        </p:txBody>
      </p:sp>
      <p:sp>
        <p:nvSpPr>
          <p:cNvPr id="3" name="TextBox 2">
            <a:extLst>
              <a:ext uri="{FF2B5EF4-FFF2-40B4-BE49-F238E27FC236}">
                <a16:creationId xmlns:a16="http://schemas.microsoft.com/office/drawing/2014/main" id="{5855B7CF-8983-4472-AB13-BB987DD69195}"/>
              </a:ext>
            </a:extLst>
          </p:cNvPr>
          <p:cNvSpPr txBox="1"/>
          <p:nvPr/>
        </p:nvSpPr>
        <p:spPr>
          <a:xfrm>
            <a:off x="466532" y="1237162"/>
            <a:ext cx="11273246" cy="5208926"/>
          </a:xfrm>
          <a:prstGeom prst="rect">
            <a:avLst/>
          </a:prstGeom>
          <a:noFill/>
        </p:spPr>
        <p:txBody>
          <a:bodyPr wrap="square" numCol="2" rtlCol="0">
            <a:spAutoFit/>
          </a:bodyPr>
          <a:lstStyle/>
          <a:p>
            <a:pPr marL="285750" indent="-285750">
              <a:lnSpc>
                <a:spcPct val="200000"/>
              </a:lnSpc>
              <a:buFont typeface="Arial" panose="020B0604020202020204" pitchFamily="34" charset="0"/>
              <a:buChar char="•"/>
            </a:pPr>
            <a:r>
              <a:rPr lang="en-US" sz="2400" dirty="0">
                <a:solidFill>
                  <a:schemeClr val="tx2"/>
                </a:solidFill>
                <a:latin typeface="Source Sans Pro" panose="020B0503030403020204" pitchFamily="34" charset="0"/>
                <a:ea typeface="Source Sans Pro" panose="020B0503030403020204" pitchFamily="34" charset="0"/>
              </a:rPr>
              <a:t>Getting Started with Liferay Content Management System (CMS) platform</a:t>
            </a:r>
          </a:p>
          <a:p>
            <a:pPr marL="285750" indent="-285750">
              <a:lnSpc>
                <a:spcPct val="200000"/>
              </a:lnSpc>
              <a:buFont typeface="Arial" panose="020B0604020202020204" pitchFamily="34" charset="0"/>
              <a:buChar char="•"/>
            </a:pPr>
            <a:r>
              <a:rPr lang="en-US" sz="2400" dirty="0">
                <a:solidFill>
                  <a:schemeClr val="tx2"/>
                </a:solidFill>
                <a:latin typeface="Source Sans Pro" panose="020B0503030403020204" pitchFamily="34" charset="0"/>
                <a:ea typeface="Source Sans Pro" panose="020B0503030403020204" pitchFamily="34" charset="0"/>
              </a:rPr>
              <a:t>Discuss the different features of the Liferay (DOE CMS) Platform</a:t>
            </a:r>
          </a:p>
          <a:p>
            <a:pPr marL="285750" indent="-285750">
              <a:lnSpc>
                <a:spcPct val="200000"/>
              </a:lnSpc>
              <a:buFont typeface="Arial" panose="020B0604020202020204" pitchFamily="34" charset="0"/>
              <a:buChar char="•"/>
            </a:pPr>
            <a:r>
              <a:rPr lang="en-US" sz="2400" dirty="0">
                <a:solidFill>
                  <a:schemeClr val="tx2"/>
                </a:solidFill>
                <a:latin typeface="Source Sans Pro" panose="020B0503030403020204" pitchFamily="34" charset="0"/>
                <a:ea typeface="Source Sans Pro" panose="020B0503030403020204" pitchFamily="34" charset="0"/>
              </a:rPr>
              <a:t>Introduction to Admin Account</a:t>
            </a:r>
          </a:p>
          <a:p>
            <a:pPr marL="285750" indent="-285750">
              <a:lnSpc>
                <a:spcPct val="200000"/>
              </a:lnSpc>
              <a:buFont typeface="Arial" panose="020B0604020202020204" pitchFamily="34" charset="0"/>
              <a:buChar char="•"/>
            </a:pPr>
            <a:r>
              <a:rPr lang="en-US" sz="2400" dirty="0">
                <a:solidFill>
                  <a:schemeClr val="tx2"/>
                </a:solidFill>
                <a:latin typeface="Source Sans Pro" panose="020B0503030403020204" pitchFamily="34" charset="0"/>
                <a:ea typeface="Source Sans Pro" panose="020B0503030403020204" pitchFamily="34" charset="0"/>
              </a:rPr>
              <a:t>Create our first child site</a:t>
            </a:r>
          </a:p>
          <a:p>
            <a:pPr>
              <a:lnSpc>
                <a:spcPct val="200000"/>
              </a:lnSpc>
            </a:pPr>
            <a:endParaRPr lang="en-US" sz="2400" dirty="0">
              <a:solidFill>
                <a:schemeClr val="tx2"/>
              </a:solidFill>
              <a:latin typeface="Source Sans Pro" panose="020B0503030403020204" pitchFamily="34" charset="0"/>
              <a:ea typeface="Source Sans Pro" panose="020B0503030403020204" pitchFamily="34" charset="0"/>
            </a:endParaRPr>
          </a:p>
          <a:p>
            <a:pPr marL="285750" indent="-285750">
              <a:lnSpc>
                <a:spcPct val="200000"/>
              </a:lnSpc>
              <a:buFont typeface="Arial" panose="020B0604020202020204" pitchFamily="34" charset="0"/>
              <a:buChar char="•"/>
            </a:pPr>
            <a:r>
              <a:rPr lang="en-US" sz="2400" dirty="0">
                <a:solidFill>
                  <a:schemeClr val="tx2"/>
                </a:solidFill>
                <a:latin typeface="Source Sans Pro" panose="020B0503030403020204" pitchFamily="34" charset="0"/>
                <a:ea typeface="Source Sans Pro" panose="020B0503030403020204" pitchFamily="34" charset="0"/>
              </a:rPr>
              <a:t>Map and Publish our content to Portal</a:t>
            </a:r>
          </a:p>
          <a:p>
            <a:pPr marL="285750" indent="-285750">
              <a:lnSpc>
                <a:spcPct val="200000"/>
              </a:lnSpc>
              <a:buFont typeface="Arial" panose="020B0604020202020204" pitchFamily="34" charset="0"/>
              <a:buChar char="•"/>
            </a:pPr>
            <a:r>
              <a:rPr lang="en-US" sz="2400" b="1" dirty="0">
                <a:solidFill>
                  <a:schemeClr val="tx2"/>
                </a:solidFill>
                <a:latin typeface="Source Sans Pro" panose="020B0503030403020204" pitchFamily="34" charset="0"/>
                <a:ea typeface="Source Sans Pro" panose="020B0503030403020204" pitchFamily="34" charset="0"/>
              </a:rPr>
              <a:t>Navigate the system!</a:t>
            </a:r>
          </a:p>
          <a:p>
            <a:pPr>
              <a:lnSpc>
                <a:spcPct val="200000"/>
              </a:lnSpc>
            </a:pPr>
            <a:r>
              <a:rPr lang="en-US" sz="2400" b="1" dirty="0">
                <a:solidFill>
                  <a:schemeClr val="tx2"/>
                </a:solidFill>
                <a:latin typeface="Source Sans Pro" panose="020B0503030403020204" pitchFamily="34" charset="0"/>
                <a:ea typeface="Source Sans Pro" panose="020B0503030403020204" pitchFamily="34" charset="0"/>
              </a:rPr>
              <a:t>System Link: </a:t>
            </a:r>
            <a:r>
              <a:rPr lang="en-US" sz="2400" b="1" dirty="0">
                <a:solidFill>
                  <a:schemeClr val="tx2"/>
                </a:solidFill>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https://doe-filmetrics.com/</a:t>
            </a:r>
            <a:r>
              <a:rPr lang="en-US" sz="2400" b="1" dirty="0">
                <a:solidFill>
                  <a:schemeClr val="tx2"/>
                </a:solidFill>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4006997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Autofit/>
          </a:bodyPr>
          <a:lstStyle/>
          <a:p>
            <a:r>
              <a:rPr lang="en-US" sz="3600" b="1" dirty="0">
                <a:solidFill>
                  <a:schemeClr val="bg2"/>
                </a:solidFill>
                <a:latin typeface="Source Sans Pro" panose="020B0503030403020204" pitchFamily="34" charset="0"/>
                <a:ea typeface="Source Sans Pro" panose="020B0503030403020204" pitchFamily="34" charset="0"/>
              </a:rPr>
              <a:t>Adding and Managing Users</a:t>
            </a:r>
            <a:endParaRPr lang="en-PH" sz="3600" b="1" dirty="0">
              <a:solidFill>
                <a:schemeClr val="bg2"/>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5855B7CF-8983-4472-AB13-BB987DD69195}"/>
              </a:ext>
            </a:extLst>
          </p:cNvPr>
          <p:cNvSpPr txBox="1"/>
          <p:nvPr/>
        </p:nvSpPr>
        <p:spPr>
          <a:xfrm>
            <a:off x="777240" y="1189990"/>
            <a:ext cx="10637520" cy="4666086"/>
          </a:xfrm>
          <a:prstGeom prst="rect">
            <a:avLst/>
          </a:prstGeom>
          <a:noFill/>
        </p:spPr>
        <p:txBody>
          <a:bodyPr wrap="square" rtlCol="0">
            <a:spAutoFit/>
          </a:bodyPr>
          <a:lstStyle/>
          <a:p>
            <a:pPr>
              <a:lnSpc>
                <a:spcPct val="200000"/>
              </a:lnSpc>
            </a:pPr>
            <a:r>
              <a:rPr lang="en-US" sz="3200" b="1" dirty="0">
                <a:solidFill>
                  <a:srgbClr val="00B050"/>
                </a:solidFill>
                <a:latin typeface="Source Sans Pro" panose="020B0503030403020204" pitchFamily="34" charset="0"/>
                <a:ea typeface="Source Sans Pro" panose="020B0503030403020204" pitchFamily="34" charset="0"/>
              </a:rPr>
              <a:t>NOTE</a:t>
            </a:r>
          </a:p>
          <a:p>
            <a:pPr>
              <a:lnSpc>
                <a:spcPct val="200000"/>
              </a:lnSpc>
            </a:pPr>
            <a:r>
              <a:rPr lang="en-US" sz="2400" b="1" dirty="0">
                <a:solidFill>
                  <a:schemeClr val="tx2"/>
                </a:solidFill>
                <a:latin typeface="Source Sans Pro" panose="020B0503030403020204" pitchFamily="34" charset="0"/>
                <a:ea typeface="Source Sans Pro" panose="020B0503030403020204" pitchFamily="34" charset="0"/>
              </a:rPr>
              <a:t>Screen names and email addresses are not interchangeable. A screen name cannot contain an @ symbol because it is used in the URL to a User’s pages.</a:t>
            </a:r>
          </a:p>
          <a:p>
            <a:pPr>
              <a:lnSpc>
                <a:spcPct val="200000"/>
              </a:lnSpc>
            </a:pPr>
            <a:r>
              <a:rPr lang="en-US" sz="2400" b="1" dirty="0">
                <a:solidFill>
                  <a:schemeClr val="tx2"/>
                </a:solidFill>
                <a:latin typeface="Source Sans Pro" panose="020B0503030403020204" pitchFamily="34" charset="0"/>
                <a:ea typeface="Source Sans Pro" panose="020B0503030403020204" pitchFamily="34" charset="0"/>
              </a:rPr>
              <a:t>The Add User functionality is split over several independent forms. Save the first form to create the User, and then you’ll see a success message saying Success: </a:t>
            </a:r>
            <a:r>
              <a:rPr lang="en-US" sz="2400" b="1" dirty="0">
                <a:solidFill>
                  <a:schemeClr val="bg1"/>
                </a:solidFill>
                <a:latin typeface="Source Sans Pro" panose="020B0503030403020204" pitchFamily="34" charset="0"/>
                <a:ea typeface="Source Sans Pro" panose="020B0503030403020204" pitchFamily="34" charset="0"/>
              </a:rPr>
              <a:t>“Your request completed successfully.”</a:t>
            </a:r>
          </a:p>
        </p:txBody>
      </p:sp>
    </p:spTree>
    <p:extLst>
      <p:ext uri="{BB962C8B-B14F-4D97-AF65-F5344CB8AC3E}">
        <p14:creationId xmlns:p14="http://schemas.microsoft.com/office/powerpoint/2010/main" val="2432180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Autofit/>
          </a:bodyPr>
          <a:lstStyle/>
          <a:p>
            <a:r>
              <a:rPr lang="en-US" sz="4000" b="1" dirty="0">
                <a:solidFill>
                  <a:schemeClr val="bg2"/>
                </a:solidFill>
                <a:latin typeface="Source Sans Pro" panose="020B0503030403020204" pitchFamily="34" charset="0"/>
                <a:ea typeface="Source Sans Pro" panose="020B0503030403020204" pitchFamily="34" charset="0"/>
              </a:rPr>
              <a:t>Setting Passwords for New Users</a:t>
            </a:r>
          </a:p>
        </p:txBody>
      </p:sp>
      <p:sp>
        <p:nvSpPr>
          <p:cNvPr id="3" name="TextBox 2">
            <a:extLst>
              <a:ext uri="{FF2B5EF4-FFF2-40B4-BE49-F238E27FC236}">
                <a16:creationId xmlns:a16="http://schemas.microsoft.com/office/drawing/2014/main" id="{5855B7CF-8983-4472-AB13-BB987DD69195}"/>
              </a:ext>
            </a:extLst>
          </p:cNvPr>
          <p:cNvSpPr txBox="1"/>
          <p:nvPr/>
        </p:nvSpPr>
        <p:spPr>
          <a:xfrm>
            <a:off x="777239" y="1189990"/>
            <a:ext cx="11066417" cy="2804037"/>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400" dirty="0">
                <a:solidFill>
                  <a:schemeClr val="tx2"/>
                </a:solidFill>
                <a:latin typeface="Source Sans Pro" panose="020B0503030403020204" pitchFamily="34" charset="0"/>
                <a:ea typeface="Source Sans Pro" panose="020B0503030403020204" pitchFamily="34" charset="0"/>
              </a:rPr>
              <a:t>When you create a User, Liferay generates his/her password. If a mail server was set up, Liferay sends an email message with the User’s new password.</a:t>
            </a:r>
          </a:p>
          <a:p>
            <a:pPr marL="457200" indent="-457200">
              <a:lnSpc>
                <a:spcPct val="150000"/>
              </a:lnSpc>
              <a:buFont typeface="Arial" panose="020B0604020202020204" pitchFamily="34" charset="0"/>
              <a:buChar char="•"/>
            </a:pPr>
            <a:r>
              <a:rPr lang="en-US" sz="2400" dirty="0">
                <a:solidFill>
                  <a:schemeClr val="tx2"/>
                </a:solidFill>
                <a:latin typeface="Source Sans Pro" panose="020B0503030403020204" pitchFamily="34" charset="0"/>
                <a:ea typeface="Source Sans Pro" panose="020B0503030403020204" pitchFamily="34" charset="0"/>
              </a:rPr>
              <a:t>If you haven’t set up a mail server, click the Password item from the </a:t>
            </a:r>
            <a:r>
              <a:rPr lang="en-US" sz="2400" b="1" dirty="0">
                <a:solidFill>
                  <a:schemeClr val="tx2"/>
                </a:solidFill>
                <a:latin typeface="Source Sans Pro" panose="020B0503030403020204" pitchFamily="34" charset="0"/>
                <a:ea typeface="Source Sans Pro" panose="020B0503030403020204" pitchFamily="34" charset="0"/>
              </a:rPr>
              <a:t>General menu </a:t>
            </a:r>
            <a:r>
              <a:rPr lang="en-US" sz="2400" dirty="0">
                <a:solidFill>
                  <a:schemeClr val="tx2"/>
                </a:solidFill>
                <a:latin typeface="Source Sans Pro" panose="020B0503030403020204" pitchFamily="34" charset="0"/>
                <a:ea typeface="Source Sans Pro" panose="020B0503030403020204" pitchFamily="34" charset="0"/>
              </a:rPr>
              <a:t>and </a:t>
            </a:r>
            <a:r>
              <a:rPr lang="en-US" sz="2400" b="1" dirty="0">
                <a:solidFill>
                  <a:schemeClr val="tx2"/>
                </a:solidFill>
                <a:latin typeface="Source Sans Pro" panose="020B0503030403020204" pitchFamily="34" charset="0"/>
                <a:ea typeface="Source Sans Pro" panose="020B0503030403020204" pitchFamily="34" charset="0"/>
              </a:rPr>
              <a:t>manually</a:t>
            </a:r>
            <a:r>
              <a:rPr lang="en-US" sz="2400" dirty="0">
                <a:solidFill>
                  <a:schemeClr val="tx2"/>
                </a:solidFill>
                <a:latin typeface="Source Sans Pro" panose="020B0503030403020204" pitchFamily="34" charset="0"/>
                <a:ea typeface="Source Sans Pro" panose="020B0503030403020204" pitchFamily="34" charset="0"/>
              </a:rPr>
              <a:t> set a password for your new user. Enter the new password twice.</a:t>
            </a:r>
          </a:p>
        </p:txBody>
      </p:sp>
      <p:pic>
        <p:nvPicPr>
          <p:cNvPr id="4098" name="Picture 2" descr="Enter the password twice to manually set the password for a user. If the Password Policy you're using is configured to allow it, select whether to require the user to reset their password the first time they sign in to the portal.">
            <a:extLst>
              <a:ext uri="{FF2B5EF4-FFF2-40B4-BE49-F238E27FC236}">
                <a16:creationId xmlns:a16="http://schemas.microsoft.com/office/drawing/2014/main" id="{FE52A101-98C5-4617-8239-43FC37B75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0972" y="4084200"/>
            <a:ext cx="4714312" cy="2459668"/>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575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Autofit/>
          </a:bodyPr>
          <a:lstStyle/>
          <a:p>
            <a:r>
              <a:rPr lang="en-US" sz="4000" b="1" dirty="0">
                <a:solidFill>
                  <a:schemeClr val="bg2"/>
                </a:solidFill>
                <a:latin typeface="Source Sans Pro" panose="020B0503030403020204" pitchFamily="34" charset="0"/>
                <a:ea typeface="Source Sans Pro" panose="020B0503030403020204" pitchFamily="34" charset="0"/>
              </a:rPr>
              <a:t>Admin Actions</a:t>
            </a:r>
          </a:p>
        </p:txBody>
      </p:sp>
      <p:pic>
        <p:nvPicPr>
          <p:cNvPr id="6" name="Picture 5">
            <a:extLst>
              <a:ext uri="{FF2B5EF4-FFF2-40B4-BE49-F238E27FC236}">
                <a16:creationId xmlns:a16="http://schemas.microsoft.com/office/drawing/2014/main" id="{8D8656AB-229E-4CDB-A96F-84E5783077CC}"/>
              </a:ext>
            </a:extLst>
          </p:cNvPr>
          <p:cNvPicPr>
            <a:picLocks noChangeAspect="1"/>
          </p:cNvPicPr>
          <p:nvPr/>
        </p:nvPicPr>
        <p:blipFill>
          <a:blip r:embed="rId4"/>
          <a:stretch>
            <a:fillRect/>
          </a:stretch>
        </p:blipFill>
        <p:spPr>
          <a:xfrm>
            <a:off x="4975005" y="1862798"/>
            <a:ext cx="6499218" cy="4136570"/>
          </a:xfrm>
          <a:prstGeom prst="rect">
            <a:avLst/>
          </a:prstGeom>
          <a:ln>
            <a:solidFill>
              <a:schemeClr val="tx2"/>
            </a:solidFill>
          </a:ln>
        </p:spPr>
      </p:pic>
      <p:pic>
        <p:nvPicPr>
          <p:cNvPr id="9" name="Picture 8">
            <a:extLst>
              <a:ext uri="{FF2B5EF4-FFF2-40B4-BE49-F238E27FC236}">
                <a16:creationId xmlns:a16="http://schemas.microsoft.com/office/drawing/2014/main" id="{27ED4B5B-6B39-4B75-B398-B810FB19AD8E}"/>
              </a:ext>
            </a:extLst>
          </p:cNvPr>
          <p:cNvPicPr>
            <a:picLocks noChangeAspect="1"/>
          </p:cNvPicPr>
          <p:nvPr/>
        </p:nvPicPr>
        <p:blipFill>
          <a:blip r:embed="rId5"/>
          <a:stretch>
            <a:fillRect/>
          </a:stretch>
        </p:blipFill>
        <p:spPr>
          <a:xfrm>
            <a:off x="717777" y="1862798"/>
            <a:ext cx="4022271" cy="2011136"/>
          </a:xfrm>
          <a:prstGeom prst="rect">
            <a:avLst/>
          </a:prstGeom>
          <a:ln>
            <a:solidFill>
              <a:schemeClr val="tx2"/>
            </a:solidFill>
          </a:ln>
        </p:spPr>
      </p:pic>
      <p:cxnSp>
        <p:nvCxnSpPr>
          <p:cNvPr id="11" name="Straight Arrow Connector 10">
            <a:extLst>
              <a:ext uri="{FF2B5EF4-FFF2-40B4-BE49-F238E27FC236}">
                <a16:creationId xmlns:a16="http://schemas.microsoft.com/office/drawing/2014/main" id="{906629A6-0610-4387-8FE6-281516569684}"/>
              </a:ext>
            </a:extLst>
          </p:cNvPr>
          <p:cNvCxnSpPr/>
          <p:nvPr/>
        </p:nvCxnSpPr>
        <p:spPr>
          <a:xfrm>
            <a:off x="4061245" y="2973140"/>
            <a:ext cx="990600" cy="3483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0263A6F-5E1B-4FD2-8A84-9979125496E1}"/>
              </a:ext>
            </a:extLst>
          </p:cNvPr>
          <p:cNvSpPr txBox="1"/>
          <p:nvPr/>
        </p:nvSpPr>
        <p:spPr>
          <a:xfrm>
            <a:off x="562791" y="1033927"/>
            <a:ext cx="11066417" cy="588046"/>
          </a:xfrm>
          <a:prstGeom prst="rect">
            <a:avLst/>
          </a:prstGeom>
          <a:noFill/>
        </p:spPr>
        <p:txBody>
          <a:bodyPr wrap="square" rtlCol="0">
            <a:spAutoFit/>
          </a:bodyPr>
          <a:lstStyle/>
          <a:p>
            <a:pPr>
              <a:lnSpc>
                <a:spcPct val="150000"/>
              </a:lnSpc>
            </a:pPr>
            <a:r>
              <a:rPr lang="en-US" sz="2400" dirty="0">
                <a:solidFill>
                  <a:schemeClr val="tx2"/>
                </a:solidFill>
                <a:latin typeface="Source Sans Pro" panose="020B0503030403020204" pitchFamily="34" charset="0"/>
                <a:ea typeface="Source Sans Pro" panose="020B0503030403020204" pitchFamily="34" charset="0"/>
              </a:rPr>
              <a:t>The following options are available:</a:t>
            </a:r>
          </a:p>
        </p:txBody>
      </p:sp>
    </p:spTree>
    <p:extLst>
      <p:ext uri="{BB962C8B-B14F-4D97-AF65-F5344CB8AC3E}">
        <p14:creationId xmlns:p14="http://schemas.microsoft.com/office/powerpoint/2010/main" val="3948397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Autofit/>
          </a:bodyPr>
          <a:lstStyle/>
          <a:p>
            <a:r>
              <a:rPr lang="en-US" sz="4000" b="1" dirty="0">
                <a:solidFill>
                  <a:schemeClr val="bg2"/>
                </a:solidFill>
                <a:latin typeface="Source Sans Pro" panose="020B0503030403020204" pitchFamily="34" charset="0"/>
                <a:ea typeface="Source Sans Pro" panose="020B0503030403020204" pitchFamily="34" charset="0"/>
              </a:rPr>
              <a:t>Editing Users</a:t>
            </a:r>
          </a:p>
        </p:txBody>
      </p:sp>
      <p:sp>
        <p:nvSpPr>
          <p:cNvPr id="3" name="TextBox 2">
            <a:extLst>
              <a:ext uri="{FF2B5EF4-FFF2-40B4-BE49-F238E27FC236}">
                <a16:creationId xmlns:a16="http://schemas.microsoft.com/office/drawing/2014/main" id="{5855B7CF-8983-4472-AB13-BB987DD69195}"/>
              </a:ext>
            </a:extLst>
          </p:cNvPr>
          <p:cNvSpPr txBox="1"/>
          <p:nvPr/>
        </p:nvSpPr>
        <p:spPr>
          <a:xfrm>
            <a:off x="777239" y="1189990"/>
            <a:ext cx="11066417" cy="2804037"/>
          </a:xfrm>
          <a:prstGeom prst="rect">
            <a:avLst/>
          </a:prstGeom>
          <a:noFill/>
        </p:spPr>
        <p:txBody>
          <a:bodyPr wrap="square" rtlCol="0">
            <a:spAutoFit/>
          </a:bodyPr>
          <a:lstStyle/>
          <a:p>
            <a:pPr marL="457200" indent="-457200">
              <a:lnSpc>
                <a:spcPct val="15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Click on Users and Organizations in the Control Panel</a:t>
            </a:r>
          </a:p>
          <a:p>
            <a:pPr marL="457200" indent="-457200">
              <a:lnSpc>
                <a:spcPct val="15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Click the Actions button next to that user to edit.</a:t>
            </a:r>
          </a:p>
          <a:p>
            <a:pPr marL="457200" indent="-457200">
              <a:lnSpc>
                <a:spcPct val="150000"/>
              </a:lnSpc>
              <a:buFont typeface="+mj-lt"/>
              <a:buAutoNum type="arabicPeriod"/>
            </a:pPr>
            <a:endParaRPr lang="en-US" sz="2400" dirty="0">
              <a:solidFill>
                <a:schemeClr val="tx2"/>
              </a:solidFill>
              <a:latin typeface="Source Sans Pro" panose="020B0503030403020204" pitchFamily="34" charset="0"/>
              <a:ea typeface="Source Sans Pro" panose="020B0503030403020204" pitchFamily="34" charset="0"/>
            </a:endParaRPr>
          </a:p>
          <a:p>
            <a:pPr marL="457200" indent="-457200">
              <a:lnSpc>
                <a:spcPct val="150000"/>
              </a:lnSpc>
              <a:buFont typeface="+mj-lt"/>
              <a:buAutoNum type="arabicPeriod"/>
            </a:pPr>
            <a:endParaRPr lang="en-US" sz="2400" dirty="0">
              <a:solidFill>
                <a:schemeClr val="tx2"/>
              </a:solidFill>
              <a:latin typeface="Source Sans Pro" panose="020B0503030403020204" pitchFamily="34" charset="0"/>
              <a:ea typeface="Source Sans Pro" panose="020B0503030403020204" pitchFamily="34" charset="0"/>
            </a:endParaRPr>
          </a:p>
          <a:p>
            <a:pPr marL="457200" indent="-457200">
              <a:lnSpc>
                <a:spcPct val="150000"/>
              </a:lnSpc>
              <a:buFont typeface="+mj-lt"/>
              <a:buAutoNum type="arabicPeriod"/>
            </a:pPr>
            <a:endParaRPr lang="en-US" sz="2400" dirty="0">
              <a:solidFill>
                <a:schemeClr val="tx2"/>
              </a:solidFill>
              <a:latin typeface="Source Sans Pro" panose="020B0503030403020204" pitchFamily="34" charset="0"/>
              <a:ea typeface="Source Sans Pro" panose="020B0503030403020204" pitchFamily="34" charset="0"/>
            </a:endParaRPr>
          </a:p>
        </p:txBody>
      </p:sp>
      <p:pic>
        <p:nvPicPr>
          <p:cNvPr id="7" name="Picture 6">
            <a:extLst>
              <a:ext uri="{FF2B5EF4-FFF2-40B4-BE49-F238E27FC236}">
                <a16:creationId xmlns:a16="http://schemas.microsoft.com/office/drawing/2014/main" id="{45F6F64F-5071-44DE-A45D-90C59D666F1B}"/>
              </a:ext>
            </a:extLst>
          </p:cNvPr>
          <p:cNvPicPr>
            <a:picLocks noChangeAspect="1"/>
          </p:cNvPicPr>
          <p:nvPr/>
        </p:nvPicPr>
        <p:blipFill>
          <a:blip r:embed="rId4"/>
          <a:stretch>
            <a:fillRect/>
          </a:stretch>
        </p:blipFill>
        <p:spPr>
          <a:xfrm>
            <a:off x="1190897" y="2503714"/>
            <a:ext cx="9220200" cy="1438613"/>
          </a:xfrm>
          <a:prstGeom prst="rect">
            <a:avLst/>
          </a:prstGeom>
          <a:ln>
            <a:solidFill>
              <a:schemeClr val="tx2"/>
            </a:solidFill>
          </a:ln>
        </p:spPr>
      </p:pic>
    </p:spTree>
    <p:extLst>
      <p:ext uri="{BB962C8B-B14F-4D97-AF65-F5344CB8AC3E}">
        <p14:creationId xmlns:p14="http://schemas.microsoft.com/office/powerpoint/2010/main" val="3824139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Autofit/>
          </a:bodyPr>
          <a:lstStyle/>
          <a:p>
            <a:r>
              <a:rPr lang="en-US" sz="4000" b="1" dirty="0">
                <a:solidFill>
                  <a:schemeClr val="bg2"/>
                </a:solidFill>
                <a:latin typeface="Source Sans Pro" panose="020B0503030403020204" pitchFamily="34" charset="0"/>
                <a:ea typeface="Source Sans Pro" panose="020B0503030403020204" pitchFamily="34" charset="0"/>
              </a:rPr>
              <a:t>Editing Users</a:t>
            </a:r>
          </a:p>
        </p:txBody>
      </p:sp>
      <p:pic>
        <p:nvPicPr>
          <p:cNvPr id="5" name="Picture 4">
            <a:extLst>
              <a:ext uri="{FF2B5EF4-FFF2-40B4-BE49-F238E27FC236}">
                <a16:creationId xmlns:a16="http://schemas.microsoft.com/office/drawing/2014/main" id="{65E7C224-5F8D-4EFD-AA8C-12056254F1D0}"/>
              </a:ext>
            </a:extLst>
          </p:cNvPr>
          <p:cNvPicPr>
            <a:picLocks noChangeAspect="1"/>
          </p:cNvPicPr>
          <p:nvPr/>
        </p:nvPicPr>
        <p:blipFill>
          <a:blip r:embed="rId4"/>
          <a:stretch>
            <a:fillRect/>
          </a:stretch>
        </p:blipFill>
        <p:spPr>
          <a:xfrm>
            <a:off x="589385" y="1248158"/>
            <a:ext cx="9327501" cy="5064794"/>
          </a:xfrm>
          <a:prstGeom prst="rect">
            <a:avLst/>
          </a:prstGeom>
          <a:ln>
            <a:solidFill>
              <a:schemeClr val="tx2"/>
            </a:solidFill>
          </a:ln>
        </p:spPr>
      </p:pic>
    </p:spTree>
    <p:extLst>
      <p:ext uri="{BB962C8B-B14F-4D97-AF65-F5344CB8AC3E}">
        <p14:creationId xmlns:p14="http://schemas.microsoft.com/office/powerpoint/2010/main" val="1374317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Autofit/>
          </a:bodyPr>
          <a:lstStyle/>
          <a:p>
            <a:r>
              <a:rPr lang="en-US" sz="4000" b="1" dirty="0">
                <a:solidFill>
                  <a:schemeClr val="bg2"/>
                </a:solidFill>
                <a:latin typeface="Source Sans Pro" panose="020B0503030403020204" pitchFamily="34" charset="0"/>
                <a:ea typeface="Source Sans Pro" panose="020B0503030403020204" pitchFamily="34" charset="0"/>
              </a:rPr>
              <a:t>Deactivating Users</a:t>
            </a:r>
          </a:p>
        </p:txBody>
      </p:sp>
      <p:sp>
        <p:nvSpPr>
          <p:cNvPr id="3" name="TextBox 2">
            <a:extLst>
              <a:ext uri="{FF2B5EF4-FFF2-40B4-BE49-F238E27FC236}">
                <a16:creationId xmlns:a16="http://schemas.microsoft.com/office/drawing/2014/main" id="{5855B7CF-8983-4472-AB13-BB987DD69195}"/>
              </a:ext>
            </a:extLst>
          </p:cNvPr>
          <p:cNvSpPr txBox="1"/>
          <p:nvPr/>
        </p:nvSpPr>
        <p:spPr>
          <a:xfrm>
            <a:off x="777239" y="1189990"/>
            <a:ext cx="11066417" cy="4466031"/>
          </a:xfrm>
          <a:prstGeom prst="rect">
            <a:avLst/>
          </a:prstGeom>
          <a:noFill/>
        </p:spPr>
        <p:txBody>
          <a:bodyPr wrap="square" rtlCol="0">
            <a:spAutoFit/>
          </a:bodyPr>
          <a:lstStyle/>
          <a:p>
            <a:pPr marL="457200" indent="-457200">
              <a:lnSpc>
                <a:spcPct val="15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Navigate to Control Panel → Users → Users and Organizations to locate the User to deactivate.</a:t>
            </a:r>
          </a:p>
          <a:p>
            <a:pPr marL="457200" indent="-457200">
              <a:lnSpc>
                <a:spcPct val="15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Click the Actions menu for the User and select Deactivate.</a:t>
            </a:r>
          </a:p>
          <a:p>
            <a:pPr marL="457200" indent="-457200">
              <a:lnSpc>
                <a:spcPct val="150000"/>
              </a:lnSpc>
              <a:buFont typeface="+mj-lt"/>
              <a:buAutoNum type="arabicPeriod"/>
            </a:pPr>
            <a:endParaRPr lang="en-US" sz="2400" dirty="0">
              <a:solidFill>
                <a:schemeClr val="tx2"/>
              </a:solidFill>
              <a:latin typeface="Source Sans Pro" panose="020B0503030403020204" pitchFamily="34" charset="0"/>
              <a:ea typeface="Source Sans Pro" panose="020B0503030403020204" pitchFamily="34" charset="0"/>
            </a:endParaRPr>
          </a:p>
          <a:p>
            <a:pPr>
              <a:lnSpc>
                <a:spcPct val="150000"/>
              </a:lnSpc>
            </a:pPr>
            <a:r>
              <a:rPr lang="en-US" sz="2400" b="0" i="0" dirty="0">
                <a:solidFill>
                  <a:srgbClr val="212529"/>
                </a:solidFill>
                <a:effectLst/>
                <a:latin typeface="Source Sans Pro" panose="020B0503030403020204" pitchFamily="34" charset="0"/>
              </a:rPr>
              <a:t>The User is now deactivated and can no longer log in. Users can be reactivated by finding them in the Users table, clicking the Actions menu, and selecting </a:t>
            </a:r>
            <a:r>
              <a:rPr lang="en-US" sz="2400" b="0" i="1" dirty="0">
                <a:solidFill>
                  <a:srgbClr val="212529"/>
                </a:solidFill>
                <a:effectLst/>
                <a:latin typeface="Source Sans Pro" panose="020B0503030403020204" pitchFamily="34" charset="0"/>
              </a:rPr>
              <a:t>Activate</a:t>
            </a:r>
            <a:r>
              <a:rPr lang="en-US" sz="2400" b="0" i="0" dirty="0">
                <a:solidFill>
                  <a:srgbClr val="212529"/>
                </a:solidFill>
                <a:effectLst/>
                <a:latin typeface="Source Sans Pro" panose="020B0503030403020204" pitchFamily="34" charset="0"/>
              </a:rPr>
              <a:t>. There’s no confirmation window for activation: they’re automatically restored to their former status once Activate is clicked.</a:t>
            </a:r>
            <a:endParaRPr lang="en-US" sz="2400" dirty="0">
              <a:solidFill>
                <a:schemeClr val="tx2"/>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00605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Autofit/>
          </a:bodyPr>
          <a:lstStyle/>
          <a:p>
            <a:r>
              <a:rPr lang="en-US" sz="4000" b="1" dirty="0">
                <a:solidFill>
                  <a:schemeClr val="bg2"/>
                </a:solidFill>
                <a:latin typeface="Source Sans Pro" panose="020B0503030403020204" pitchFamily="34" charset="0"/>
                <a:ea typeface="Source Sans Pro" panose="020B0503030403020204" pitchFamily="34" charset="0"/>
              </a:rPr>
              <a:t>Deleting Users</a:t>
            </a:r>
          </a:p>
        </p:txBody>
      </p:sp>
      <p:sp>
        <p:nvSpPr>
          <p:cNvPr id="3" name="TextBox 2">
            <a:extLst>
              <a:ext uri="{FF2B5EF4-FFF2-40B4-BE49-F238E27FC236}">
                <a16:creationId xmlns:a16="http://schemas.microsoft.com/office/drawing/2014/main" id="{5855B7CF-8983-4472-AB13-BB987DD69195}"/>
              </a:ext>
            </a:extLst>
          </p:cNvPr>
          <p:cNvSpPr txBox="1"/>
          <p:nvPr/>
        </p:nvSpPr>
        <p:spPr>
          <a:xfrm>
            <a:off x="303246" y="1342390"/>
            <a:ext cx="4769497" cy="5020029"/>
          </a:xfrm>
          <a:prstGeom prst="rect">
            <a:avLst/>
          </a:prstGeom>
          <a:noFill/>
        </p:spPr>
        <p:txBody>
          <a:bodyPr wrap="square" rtlCol="0">
            <a:spAutoFit/>
          </a:bodyPr>
          <a:lstStyle/>
          <a:p>
            <a:pPr marL="457200" indent="-457200">
              <a:lnSpc>
                <a:spcPct val="15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Deactivate the user.</a:t>
            </a:r>
          </a:p>
          <a:p>
            <a:pPr marL="457200" indent="-457200">
              <a:lnSpc>
                <a:spcPct val="15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Click on Filter and order in the top of the table and a selector appears. Click Inactive, and you can see the User you just deactivated.</a:t>
            </a:r>
          </a:p>
          <a:p>
            <a:pPr marL="457200" indent="-457200">
              <a:lnSpc>
                <a:spcPct val="15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Click the Actions menu again, and click Delete if you really mean to delete the User.</a:t>
            </a:r>
          </a:p>
        </p:txBody>
      </p:sp>
      <p:pic>
        <p:nvPicPr>
          <p:cNvPr id="5122" name="Picture 2" descr="To delete Users, first filter to show inactive or deactivated Users.">
            <a:extLst>
              <a:ext uri="{FF2B5EF4-FFF2-40B4-BE49-F238E27FC236}">
                <a16:creationId xmlns:a16="http://schemas.microsoft.com/office/drawing/2014/main" id="{F71353EE-5F34-4087-80CD-4CC8E0D81B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301" y="1549219"/>
            <a:ext cx="6095546" cy="4374939"/>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775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Autofit/>
          </a:bodyPr>
          <a:lstStyle/>
          <a:p>
            <a:r>
              <a:rPr lang="en-US" sz="3600" b="1" dirty="0">
                <a:solidFill>
                  <a:schemeClr val="bg2"/>
                </a:solidFill>
                <a:latin typeface="Source Sans Pro" panose="020B0503030403020204" pitchFamily="34" charset="0"/>
                <a:ea typeface="Source Sans Pro" panose="020B0503030403020204" pitchFamily="34" charset="0"/>
              </a:rPr>
              <a:t>Deleting Users</a:t>
            </a:r>
            <a:endParaRPr lang="en-PH" sz="3600" b="1" dirty="0">
              <a:solidFill>
                <a:schemeClr val="bg2"/>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5855B7CF-8983-4472-AB13-BB987DD69195}"/>
              </a:ext>
            </a:extLst>
          </p:cNvPr>
          <p:cNvSpPr txBox="1"/>
          <p:nvPr/>
        </p:nvSpPr>
        <p:spPr>
          <a:xfrm>
            <a:off x="777240" y="1189990"/>
            <a:ext cx="10637520" cy="2450094"/>
          </a:xfrm>
          <a:prstGeom prst="rect">
            <a:avLst/>
          </a:prstGeom>
          <a:noFill/>
        </p:spPr>
        <p:txBody>
          <a:bodyPr wrap="square" rtlCol="0">
            <a:spAutoFit/>
          </a:bodyPr>
          <a:lstStyle/>
          <a:p>
            <a:pPr>
              <a:lnSpc>
                <a:spcPct val="200000"/>
              </a:lnSpc>
            </a:pPr>
            <a:r>
              <a:rPr lang="en-US" sz="3200" b="1" dirty="0">
                <a:solidFill>
                  <a:srgbClr val="FF0000"/>
                </a:solidFill>
                <a:latin typeface="Source Sans Pro" panose="020B0503030403020204" pitchFamily="34" charset="0"/>
                <a:ea typeface="Source Sans Pro" panose="020B0503030403020204" pitchFamily="34" charset="0"/>
              </a:rPr>
              <a:t>WARNING!</a:t>
            </a:r>
          </a:p>
          <a:p>
            <a:pPr>
              <a:lnSpc>
                <a:spcPct val="200000"/>
              </a:lnSpc>
            </a:pPr>
            <a:r>
              <a:rPr lang="en-US" sz="2400" b="1" dirty="0">
                <a:solidFill>
                  <a:schemeClr val="tx2"/>
                </a:solidFill>
                <a:latin typeface="Source Sans Pro" panose="020B0503030403020204" pitchFamily="34" charset="0"/>
                <a:ea typeface="Source Sans Pro" panose="020B0503030403020204" pitchFamily="34" charset="0"/>
              </a:rPr>
              <a:t>There is no way to recover the User once deleted besides restoring from a prior backup.</a:t>
            </a:r>
          </a:p>
        </p:txBody>
      </p:sp>
    </p:spTree>
    <p:extLst>
      <p:ext uri="{BB962C8B-B14F-4D97-AF65-F5344CB8AC3E}">
        <p14:creationId xmlns:p14="http://schemas.microsoft.com/office/powerpoint/2010/main" val="3981540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Autofit/>
          </a:bodyPr>
          <a:lstStyle/>
          <a:p>
            <a:r>
              <a:rPr lang="en-US" sz="3600" b="1" dirty="0">
                <a:solidFill>
                  <a:schemeClr val="bg2"/>
                </a:solidFill>
                <a:latin typeface="Source Sans Pro" panose="020B0503030403020204" pitchFamily="34" charset="0"/>
                <a:ea typeface="Source Sans Pro" panose="020B0503030403020204" pitchFamily="34" charset="0"/>
              </a:rPr>
              <a:t>Impersonating Users</a:t>
            </a:r>
            <a:endParaRPr lang="en-PH" sz="3600" b="1" dirty="0">
              <a:solidFill>
                <a:schemeClr val="bg2"/>
              </a:solidFill>
              <a:latin typeface="Source Sans Pro" panose="020B0503030403020204" pitchFamily="34" charset="0"/>
              <a:ea typeface="Source Sans Pro" panose="020B0503030403020204" pitchFamily="34" charset="0"/>
            </a:endParaRPr>
          </a:p>
        </p:txBody>
      </p:sp>
      <p:sp>
        <p:nvSpPr>
          <p:cNvPr id="4" name="TextBox 3">
            <a:extLst>
              <a:ext uri="{FF2B5EF4-FFF2-40B4-BE49-F238E27FC236}">
                <a16:creationId xmlns:a16="http://schemas.microsoft.com/office/drawing/2014/main" id="{D6C2FC33-7897-4CC5-ADD0-C4A2EE14E010}"/>
              </a:ext>
            </a:extLst>
          </p:cNvPr>
          <p:cNvSpPr txBox="1"/>
          <p:nvPr/>
        </p:nvSpPr>
        <p:spPr>
          <a:xfrm>
            <a:off x="777239" y="1189990"/>
            <a:ext cx="11066417" cy="3358035"/>
          </a:xfrm>
          <a:prstGeom prst="rect">
            <a:avLst/>
          </a:prstGeom>
          <a:noFill/>
        </p:spPr>
        <p:txBody>
          <a:bodyPr wrap="square" rtlCol="0">
            <a:spAutoFit/>
          </a:bodyPr>
          <a:lstStyle/>
          <a:p>
            <a:pPr marL="457200" indent="-457200">
              <a:lnSpc>
                <a:spcPct val="15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Click Control Panel → Users and Organizations to see the list of Users and find the one you want to impersonate.</a:t>
            </a:r>
          </a:p>
          <a:p>
            <a:pPr marL="457200" indent="-457200">
              <a:lnSpc>
                <a:spcPct val="15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Click that User’s Actions button (Actions).</a:t>
            </a:r>
          </a:p>
          <a:p>
            <a:pPr marL="457200" indent="-457200">
              <a:lnSpc>
                <a:spcPct val="15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Click Impersonate User.</a:t>
            </a:r>
          </a:p>
          <a:p>
            <a:pPr>
              <a:lnSpc>
                <a:spcPct val="150000"/>
              </a:lnSpc>
            </a:pPr>
            <a:endParaRPr lang="en-US" sz="2400" dirty="0">
              <a:solidFill>
                <a:schemeClr val="tx2"/>
              </a:solidFill>
              <a:latin typeface="Source Sans Pro" panose="020B0503030403020204" pitchFamily="34" charset="0"/>
              <a:ea typeface="Source Sans Pro" panose="020B0503030403020204" pitchFamily="34" charset="0"/>
            </a:endParaRPr>
          </a:p>
          <a:p>
            <a:pPr>
              <a:lnSpc>
                <a:spcPct val="150000"/>
              </a:lnSpc>
            </a:pPr>
            <a:r>
              <a:rPr lang="en-US" sz="2400" dirty="0">
                <a:solidFill>
                  <a:schemeClr val="tx2"/>
                </a:solidFill>
                <a:latin typeface="Source Sans Pro" panose="020B0503030403020204" pitchFamily="34" charset="0"/>
                <a:ea typeface="Source Sans Pro" panose="020B0503030403020204" pitchFamily="34" charset="0"/>
              </a:rPr>
              <a:t>This opens another browser window logged in as that User.</a:t>
            </a:r>
          </a:p>
        </p:txBody>
      </p:sp>
    </p:spTree>
    <p:extLst>
      <p:ext uri="{BB962C8B-B14F-4D97-AF65-F5344CB8AC3E}">
        <p14:creationId xmlns:p14="http://schemas.microsoft.com/office/powerpoint/2010/main" val="2452528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Autofit/>
          </a:bodyPr>
          <a:lstStyle/>
          <a:p>
            <a:r>
              <a:rPr lang="en-US" sz="3600" b="1" dirty="0">
                <a:solidFill>
                  <a:schemeClr val="bg2"/>
                </a:solidFill>
                <a:latin typeface="Source Sans Pro" panose="020B0503030403020204" pitchFamily="34" charset="0"/>
                <a:ea typeface="Source Sans Pro" panose="020B0503030403020204" pitchFamily="34" charset="0"/>
              </a:rPr>
              <a:t>Resetting a User Password</a:t>
            </a:r>
            <a:endParaRPr lang="en-PH" sz="3600" b="1" dirty="0">
              <a:solidFill>
                <a:schemeClr val="bg2"/>
              </a:solidFill>
              <a:latin typeface="Source Sans Pro" panose="020B0503030403020204" pitchFamily="34" charset="0"/>
              <a:ea typeface="Source Sans Pro" panose="020B0503030403020204" pitchFamily="34" charset="0"/>
            </a:endParaRPr>
          </a:p>
        </p:txBody>
      </p:sp>
      <p:sp>
        <p:nvSpPr>
          <p:cNvPr id="4" name="TextBox 3">
            <a:extLst>
              <a:ext uri="{FF2B5EF4-FFF2-40B4-BE49-F238E27FC236}">
                <a16:creationId xmlns:a16="http://schemas.microsoft.com/office/drawing/2014/main" id="{D6C2FC33-7897-4CC5-ADD0-C4A2EE14E010}"/>
              </a:ext>
            </a:extLst>
          </p:cNvPr>
          <p:cNvSpPr txBox="1"/>
          <p:nvPr/>
        </p:nvSpPr>
        <p:spPr>
          <a:xfrm>
            <a:off x="777239" y="1189990"/>
            <a:ext cx="11066417" cy="3912033"/>
          </a:xfrm>
          <a:prstGeom prst="rect">
            <a:avLst/>
          </a:prstGeom>
          <a:noFill/>
        </p:spPr>
        <p:txBody>
          <a:bodyPr wrap="square" rtlCol="0">
            <a:spAutoFit/>
          </a:bodyPr>
          <a:lstStyle/>
          <a:p>
            <a:pPr marL="457200" indent="-457200">
              <a:lnSpc>
                <a:spcPct val="15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Navigate to Password Policies in Control Panel → Users.</a:t>
            </a:r>
          </a:p>
          <a:p>
            <a:pPr marL="457200" indent="-457200">
              <a:lnSpc>
                <a:spcPct val="15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Click on the Default Password Policy.</a:t>
            </a:r>
          </a:p>
          <a:p>
            <a:pPr marL="457200" indent="-457200">
              <a:lnSpc>
                <a:spcPct val="15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De-select the Change Required switcher in the Password Changes section. Now you can decide whether users you add must reset their passwords.</a:t>
            </a:r>
          </a:p>
          <a:p>
            <a:pPr>
              <a:lnSpc>
                <a:spcPct val="150000"/>
              </a:lnSpc>
            </a:pPr>
            <a:endParaRPr lang="en-US" sz="2400" dirty="0">
              <a:solidFill>
                <a:schemeClr val="tx2"/>
              </a:solidFill>
              <a:latin typeface="Source Sans Pro" panose="020B0503030403020204" pitchFamily="34" charset="0"/>
              <a:ea typeface="Source Sans Pro" panose="020B0503030403020204" pitchFamily="34" charset="0"/>
            </a:endParaRPr>
          </a:p>
          <a:p>
            <a:pPr>
              <a:lnSpc>
                <a:spcPct val="150000"/>
              </a:lnSpc>
            </a:pPr>
            <a:r>
              <a:rPr lang="en-US" sz="2400" b="0" i="0" dirty="0">
                <a:solidFill>
                  <a:srgbClr val="212529"/>
                </a:solidFill>
                <a:effectLst/>
                <a:latin typeface="Source Sans Pro" panose="020B0503030403020204" pitchFamily="34" charset="0"/>
              </a:rPr>
              <a:t>See Liferay’s </a:t>
            </a:r>
            <a:r>
              <a:rPr lang="en-US" sz="2400" b="1" i="0" u="none" strike="noStrike" dirty="0">
                <a:solidFill>
                  <a:schemeClr val="bg1"/>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Password Policies</a:t>
            </a:r>
            <a:r>
              <a:rPr lang="en-US" sz="2400" b="1" i="0" dirty="0">
                <a:solidFill>
                  <a:schemeClr val="bg1"/>
                </a:solidFill>
                <a:effectLst/>
                <a:latin typeface="Source Sans Pro" panose="020B0503030403020204" pitchFamily="34" charset="0"/>
              </a:rPr>
              <a:t> </a:t>
            </a:r>
            <a:r>
              <a:rPr lang="en-US" sz="2400" b="0" i="0" dirty="0">
                <a:solidFill>
                  <a:srgbClr val="212529"/>
                </a:solidFill>
                <a:effectLst/>
                <a:latin typeface="Source Sans Pro" panose="020B0503030403020204" pitchFamily="34" charset="0"/>
              </a:rPr>
              <a:t>for more information on editing the default policy or creating your own.</a:t>
            </a:r>
            <a:endParaRPr lang="en-US" sz="2400" dirty="0">
              <a:solidFill>
                <a:schemeClr val="tx2"/>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717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rmAutofit fontScale="90000"/>
          </a:bodyPr>
          <a:lstStyle/>
          <a:p>
            <a:r>
              <a:rPr lang="en-PH" b="1" dirty="0">
                <a:solidFill>
                  <a:schemeClr val="bg2"/>
                </a:solidFill>
                <a:latin typeface="Source Sans Pro" panose="020B0503030403020204" pitchFamily="34" charset="0"/>
                <a:ea typeface="Source Sans Pro" panose="020B0503030403020204" pitchFamily="34" charset="0"/>
              </a:rPr>
              <a:t>House Rules</a:t>
            </a:r>
          </a:p>
        </p:txBody>
      </p:sp>
      <p:sp>
        <p:nvSpPr>
          <p:cNvPr id="4" name="Rectangle 3">
            <a:extLst>
              <a:ext uri="{FF2B5EF4-FFF2-40B4-BE49-F238E27FC236}">
                <a16:creationId xmlns:a16="http://schemas.microsoft.com/office/drawing/2014/main" id="{9F5B634E-58A7-4667-AB69-F0133F189F07}"/>
              </a:ext>
            </a:extLst>
          </p:cNvPr>
          <p:cNvSpPr/>
          <p:nvPr/>
        </p:nvSpPr>
        <p:spPr>
          <a:xfrm>
            <a:off x="1276141" y="1316335"/>
            <a:ext cx="4290646" cy="2341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8F8F8"/>
                </a:solidFill>
                <a:latin typeface="Source Sans Pro" panose="020B0503030403020204" pitchFamily="34" charset="0"/>
                <a:ea typeface="Source Sans Pro" panose="020B0503030403020204" pitchFamily="34" charset="0"/>
              </a:rPr>
              <a:t>ACTIVELY PARTICIPATE</a:t>
            </a:r>
          </a:p>
        </p:txBody>
      </p:sp>
      <p:sp>
        <p:nvSpPr>
          <p:cNvPr id="6" name="Rectangle 5">
            <a:extLst>
              <a:ext uri="{FF2B5EF4-FFF2-40B4-BE49-F238E27FC236}">
                <a16:creationId xmlns:a16="http://schemas.microsoft.com/office/drawing/2014/main" id="{6F801F5C-7471-4882-A6E2-B760E959C766}"/>
              </a:ext>
            </a:extLst>
          </p:cNvPr>
          <p:cNvSpPr/>
          <p:nvPr/>
        </p:nvSpPr>
        <p:spPr>
          <a:xfrm>
            <a:off x="5786178" y="1316334"/>
            <a:ext cx="4290646" cy="2341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8F8F8"/>
                </a:solidFill>
                <a:latin typeface="Source Sans Pro" panose="020B0503030403020204" pitchFamily="34" charset="0"/>
                <a:ea typeface="Source Sans Pro" panose="020B0503030403020204" pitchFamily="34" charset="0"/>
              </a:rPr>
              <a:t>BE RESPECTFUL</a:t>
            </a:r>
          </a:p>
        </p:txBody>
      </p:sp>
      <p:sp>
        <p:nvSpPr>
          <p:cNvPr id="7" name="Rectangle 6">
            <a:extLst>
              <a:ext uri="{FF2B5EF4-FFF2-40B4-BE49-F238E27FC236}">
                <a16:creationId xmlns:a16="http://schemas.microsoft.com/office/drawing/2014/main" id="{47E7B675-20D3-4A36-86C1-8F27B0F39DDA}"/>
              </a:ext>
            </a:extLst>
          </p:cNvPr>
          <p:cNvSpPr/>
          <p:nvPr/>
        </p:nvSpPr>
        <p:spPr>
          <a:xfrm>
            <a:off x="1276141" y="3840146"/>
            <a:ext cx="4290646" cy="2341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8F8F8"/>
                </a:solidFill>
                <a:latin typeface="Source Sans Pro" panose="020B0503030403020204" pitchFamily="34" charset="0"/>
                <a:ea typeface="Source Sans Pro" panose="020B0503030403020204" pitchFamily="34" charset="0"/>
              </a:rPr>
              <a:t>DO NOT FORGET TO MUTE WHEN NOT ANSWERING OR ASKING QUESTIONS</a:t>
            </a:r>
          </a:p>
        </p:txBody>
      </p:sp>
      <p:sp>
        <p:nvSpPr>
          <p:cNvPr id="8" name="Rectangle 7">
            <a:extLst>
              <a:ext uri="{FF2B5EF4-FFF2-40B4-BE49-F238E27FC236}">
                <a16:creationId xmlns:a16="http://schemas.microsoft.com/office/drawing/2014/main" id="{A513FB1C-51C4-4EEF-BBE8-32543C2790DE}"/>
              </a:ext>
            </a:extLst>
          </p:cNvPr>
          <p:cNvSpPr/>
          <p:nvPr/>
        </p:nvSpPr>
        <p:spPr>
          <a:xfrm>
            <a:off x="5786178" y="3840146"/>
            <a:ext cx="4290646" cy="2341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8F8F8"/>
                </a:solidFill>
                <a:latin typeface="Source Sans Pro" panose="020B0503030403020204" pitchFamily="34" charset="0"/>
                <a:ea typeface="Source Sans Pro" panose="020B0503030403020204" pitchFamily="34" charset="0"/>
              </a:rPr>
              <a:t>RAISE YOUR VIRTUAL HAND OR USE CHAT BOX IF YOU HAVE QUESTIONS</a:t>
            </a:r>
          </a:p>
        </p:txBody>
      </p:sp>
    </p:spTree>
    <p:extLst>
      <p:ext uri="{BB962C8B-B14F-4D97-AF65-F5344CB8AC3E}">
        <p14:creationId xmlns:p14="http://schemas.microsoft.com/office/powerpoint/2010/main" val="2939564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631D3-614F-452E-BE17-1957F91FE569}"/>
              </a:ext>
            </a:extLst>
          </p:cNvPr>
          <p:cNvSpPr>
            <a:spLocks noGrp="1"/>
          </p:cNvSpPr>
          <p:nvPr>
            <p:ph type="title"/>
          </p:nvPr>
        </p:nvSpPr>
        <p:spPr>
          <a:xfrm>
            <a:off x="2416629" y="2301311"/>
            <a:ext cx="7520473" cy="2255378"/>
          </a:xfrm>
          <a:ln w="38100">
            <a:solidFill>
              <a:schemeClr val="bg2"/>
            </a:solidFill>
          </a:ln>
        </p:spPr>
        <p:txBody>
          <a:bodyPr>
            <a:noAutofit/>
          </a:bodyPr>
          <a:lstStyle/>
          <a:p>
            <a:pPr algn="ctr">
              <a:lnSpc>
                <a:spcPct val="100000"/>
              </a:lnSpc>
            </a:pPr>
            <a:r>
              <a:rPr lang="en-PH" b="1" dirty="0">
                <a:solidFill>
                  <a:schemeClr val="bg2"/>
                </a:solidFill>
                <a:latin typeface="Source Sans Pro" panose="020B0503030403020204" pitchFamily="34" charset="0"/>
                <a:ea typeface="Source Sans Pro" panose="020B0503030403020204" pitchFamily="34" charset="0"/>
              </a:rPr>
              <a:t>QUESTIONS?</a:t>
            </a:r>
          </a:p>
        </p:txBody>
      </p:sp>
    </p:spTree>
    <p:extLst>
      <p:ext uri="{BB962C8B-B14F-4D97-AF65-F5344CB8AC3E}">
        <p14:creationId xmlns:p14="http://schemas.microsoft.com/office/powerpoint/2010/main" val="1813719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631D3-614F-452E-BE17-1957F91FE569}"/>
              </a:ext>
            </a:extLst>
          </p:cNvPr>
          <p:cNvSpPr>
            <a:spLocks noGrp="1"/>
          </p:cNvSpPr>
          <p:nvPr>
            <p:ph type="title"/>
          </p:nvPr>
        </p:nvSpPr>
        <p:spPr>
          <a:xfrm>
            <a:off x="2416629" y="2301311"/>
            <a:ext cx="7520473" cy="2255378"/>
          </a:xfrm>
          <a:ln w="38100">
            <a:solidFill>
              <a:schemeClr val="bg2"/>
            </a:solidFill>
          </a:ln>
        </p:spPr>
        <p:txBody>
          <a:bodyPr>
            <a:noAutofit/>
          </a:bodyPr>
          <a:lstStyle/>
          <a:p>
            <a:pPr algn="ctr">
              <a:lnSpc>
                <a:spcPct val="100000"/>
              </a:lnSpc>
            </a:pPr>
            <a:r>
              <a:rPr lang="en-PH" b="1" dirty="0">
                <a:solidFill>
                  <a:schemeClr val="bg2"/>
                </a:solidFill>
                <a:latin typeface="Source Sans Pro" panose="020B0503030403020204" pitchFamily="34" charset="0"/>
                <a:ea typeface="Source Sans Pro" panose="020B0503030403020204" pitchFamily="34" charset="0"/>
              </a:rPr>
              <a:t>NAVIGATING LIFERAY</a:t>
            </a:r>
          </a:p>
        </p:txBody>
      </p:sp>
    </p:spTree>
    <p:extLst>
      <p:ext uri="{BB962C8B-B14F-4D97-AF65-F5344CB8AC3E}">
        <p14:creationId xmlns:p14="http://schemas.microsoft.com/office/powerpoint/2010/main" val="1099182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631D3-614F-452E-BE17-1957F91FE569}"/>
              </a:ext>
            </a:extLst>
          </p:cNvPr>
          <p:cNvSpPr>
            <a:spLocks noGrp="1"/>
          </p:cNvSpPr>
          <p:nvPr>
            <p:ph type="title"/>
          </p:nvPr>
        </p:nvSpPr>
        <p:spPr>
          <a:xfrm>
            <a:off x="2416629" y="2301311"/>
            <a:ext cx="7520473" cy="2255378"/>
          </a:xfrm>
          <a:ln w="38100">
            <a:solidFill>
              <a:schemeClr val="bg2"/>
            </a:solidFill>
          </a:ln>
        </p:spPr>
        <p:txBody>
          <a:bodyPr>
            <a:noAutofit/>
          </a:bodyPr>
          <a:lstStyle/>
          <a:p>
            <a:pPr algn="ctr">
              <a:lnSpc>
                <a:spcPct val="100000"/>
              </a:lnSpc>
            </a:pPr>
            <a:r>
              <a:rPr lang="en-PH" b="1" dirty="0">
                <a:solidFill>
                  <a:schemeClr val="bg2"/>
                </a:solidFill>
                <a:latin typeface="Source Sans Pro" panose="020B0503030403020204" pitchFamily="34" charset="0"/>
                <a:ea typeface="Source Sans Pro" panose="020B0503030403020204" pitchFamily="34" charset="0"/>
              </a:rPr>
              <a:t>CREATING A NEW </a:t>
            </a:r>
            <a:br>
              <a:rPr lang="en-PH" b="1" dirty="0">
                <a:solidFill>
                  <a:schemeClr val="bg2"/>
                </a:solidFill>
                <a:latin typeface="Source Sans Pro" panose="020B0503030403020204" pitchFamily="34" charset="0"/>
                <a:ea typeface="Source Sans Pro" panose="020B0503030403020204" pitchFamily="34" charset="0"/>
              </a:rPr>
            </a:br>
            <a:r>
              <a:rPr lang="en-PH" b="1" dirty="0">
                <a:solidFill>
                  <a:schemeClr val="bg2"/>
                </a:solidFill>
                <a:latin typeface="Source Sans Pro" panose="020B0503030403020204" pitchFamily="34" charset="0"/>
                <a:ea typeface="Source Sans Pro" panose="020B0503030403020204" pitchFamily="34" charset="0"/>
              </a:rPr>
              <a:t>CHILD PORTAL</a:t>
            </a:r>
          </a:p>
        </p:txBody>
      </p:sp>
    </p:spTree>
    <p:extLst>
      <p:ext uri="{BB962C8B-B14F-4D97-AF65-F5344CB8AC3E}">
        <p14:creationId xmlns:p14="http://schemas.microsoft.com/office/powerpoint/2010/main" val="1173947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rmAutofit fontScale="90000"/>
          </a:bodyPr>
          <a:lstStyle/>
          <a:p>
            <a:r>
              <a:rPr lang="en-PH" b="1" dirty="0">
                <a:solidFill>
                  <a:schemeClr val="bg2"/>
                </a:solidFill>
                <a:latin typeface="Source Sans Pro" panose="020B0503030403020204" pitchFamily="34" charset="0"/>
                <a:ea typeface="Source Sans Pro" panose="020B0503030403020204" pitchFamily="34" charset="0"/>
              </a:rPr>
              <a:t>Objectives</a:t>
            </a:r>
          </a:p>
        </p:txBody>
      </p:sp>
      <p:sp>
        <p:nvSpPr>
          <p:cNvPr id="3" name="TextBox 2">
            <a:extLst>
              <a:ext uri="{FF2B5EF4-FFF2-40B4-BE49-F238E27FC236}">
                <a16:creationId xmlns:a16="http://schemas.microsoft.com/office/drawing/2014/main" id="{5855B7CF-8983-4472-AB13-BB987DD69195}"/>
              </a:ext>
            </a:extLst>
          </p:cNvPr>
          <p:cNvSpPr txBox="1"/>
          <p:nvPr/>
        </p:nvSpPr>
        <p:spPr>
          <a:xfrm>
            <a:off x="777240" y="1189990"/>
            <a:ext cx="10637520" cy="5158528"/>
          </a:xfrm>
          <a:prstGeom prst="rect">
            <a:avLst/>
          </a:prstGeom>
          <a:noFill/>
        </p:spPr>
        <p:txBody>
          <a:bodyPr wrap="square" rtlCol="0">
            <a:spAutoFit/>
          </a:bodyPr>
          <a:lstStyle/>
          <a:p>
            <a:pPr>
              <a:lnSpc>
                <a:spcPct val="200000"/>
              </a:lnSpc>
            </a:pPr>
            <a:r>
              <a:rPr lang="en-US" sz="2400" dirty="0">
                <a:solidFill>
                  <a:schemeClr val="tx2"/>
                </a:solidFill>
                <a:latin typeface="Source Sans Pro" panose="020B0503030403020204" pitchFamily="34" charset="0"/>
                <a:ea typeface="Source Sans Pro" panose="020B0503030403020204" pitchFamily="34" charset="0"/>
              </a:rPr>
              <a:t>At the end of this session, you are expected to:</a:t>
            </a:r>
          </a:p>
          <a:p>
            <a:pPr>
              <a:lnSpc>
                <a:spcPct val="200000"/>
              </a:lnSpc>
            </a:pPr>
            <a:r>
              <a:rPr lang="en-US" sz="2400" b="1" dirty="0">
                <a:solidFill>
                  <a:schemeClr val="tx2"/>
                </a:solidFill>
                <a:latin typeface="Source Sans Pro" panose="020B0503030403020204" pitchFamily="34" charset="0"/>
                <a:ea typeface="Source Sans Pro" panose="020B0503030403020204" pitchFamily="34" charset="0"/>
              </a:rPr>
              <a:t>DAY 1</a:t>
            </a:r>
          </a:p>
          <a:p>
            <a:pPr marL="457200" indent="-457200">
              <a:lnSpc>
                <a:spcPct val="20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Know how to navigate Liferay</a:t>
            </a:r>
          </a:p>
          <a:p>
            <a:pPr marL="457200" indent="-457200">
              <a:lnSpc>
                <a:spcPct val="20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Know how to administer your CMS site</a:t>
            </a:r>
          </a:p>
          <a:p>
            <a:pPr>
              <a:lnSpc>
                <a:spcPct val="200000"/>
              </a:lnSpc>
            </a:pPr>
            <a:r>
              <a:rPr lang="en-US" sz="2400" b="1" dirty="0">
                <a:solidFill>
                  <a:schemeClr val="tx2"/>
                </a:solidFill>
                <a:latin typeface="Source Sans Pro" panose="020B0503030403020204" pitchFamily="34" charset="0"/>
                <a:ea typeface="Source Sans Pro" panose="020B0503030403020204" pitchFamily="34" charset="0"/>
              </a:rPr>
              <a:t>DAY 2</a:t>
            </a:r>
          </a:p>
          <a:p>
            <a:pPr marL="457200" indent="-457200">
              <a:lnSpc>
                <a:spcPct val="200000"/>
              </a:lnSpc>
              <a:buFont typeface="+mj-lt"/>
              <a:buAutoNum type="arabicPeriod" startAt="3"/>
            </a:pPr>
            <a:r>
              <a:rPr lang="en-US" sz="2400" dirty="0">
                <a:solidFill>
                  <a:schemeClr val="tx2"/>
                </a:solidFill>
                <a:latin typeface="Source Sans Pro" panose="020B0503030403020204" pitchFamily="34" charset="0"/>
                <a:ea typeface="Source Sans Pro" panose="020B0503030403020204" pitchFamily="34" charset="0"/>
              </a:rPr>
              <a:t>Know how to display your content to your portal</a:t>
            </a:r>
          </a:p>
          <a:p>
            <a:pPr marL="457200" indent="-457200">
              <a:lnSpc>
                <a:spcPct val="200000"/>
              </a:lnSpc>
              <a:buFont typeface="+mj-lt"/>
              <a:buAutoNum type="arabicPeriod" startAt="3"/>
            </a:pPr>
            <a:r>
              <a:rPr lang="en-US" sz="2400" dirty="0">
                <a:solidFill>
                  <a:schemeClr val="tx2"/>
                </a:solidFill>
                <a:latin typeface="Source Sans Pro" panose="020B0503030403020204" pitchFamily="34" charset="0"/>
                <a:ea typeface="Source Sans Pro" panose="020B0503030403020204" pitchFamily="34" charset="0"/>
              </a:rPr>
              <a:t>Know how to access Knowledge Base</a:t>
            </a:r>
          </a:p>
        </p:txBody>
      </p:sp>
    </p:spTree>
    <p:extLst>
      <p:ext uri="{BB962C8B-B14F-4D97-AF65-F5344CB8AC3E}">
        <p14:creationId xmlns:p14="http://schemas.microsoft.com/office/powerpoint/2010/main" val="139193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rmAutofit fontScale="90000"/>
          </a:bodyPr>
          <a:lstStyle/>
          <a:p>
            <a:r>
              <a:rPr lang="en-PH" b="1" dirty="0">
                <a:solidFill>
                  <a:schemeClr val="bg2"/>
                </a:solidFill>
                <a:latin typeface="Source Sans Pro" panose="020B0503030403020204" pitchFamily="34" charset="0"/>
                <a:ea typeface="Source Sans Pro" panose="020B0503030403020204" pitchFamily="34" charset="0"/>
              </a:rPr>
              <a:t>Training Evaluation</a:t>
            </a:r>
          </a:p>
        </p:txBody>
      </p:sp>
      <p:sp>
        <p:nvSpPr>
          <p:cNvPr id="3" name="TextBox 2">
            <a:extLst>
              <a:ext uri="{FF2B5EF4-FFF2-40B4-BE49-F238E27FC236}">
                <a16:creationId xmlns:a16="http://schemas.microsoft.com/office/drawing/2014/main" id="{5855B7CF-8983-4472-AB13-BB987DD69195}"/>
              </a:ext>
            </a:extLst>
          </p:cNvPr>
          <p:cNvSpPr txBox="1"/>
          <p:nvPr/>
        </p:nvSpPr>
        <p:spPr>
          <a:xfrm>
            <a:off x="777240" y="1189990"/>
            <a:ext cx="5699760" cy="1465209"/>
          </a:xfrm>
          <a:prstGeom prst="rect">
            <a:avLst/>
          </a:prstGeom>
          <a:noFill/>
        </p:spPr>
        <p:txBody>
          <a:bodyPr wrap="square" rtlCol="0">
            <a:spAutoFit/>
          </a:bodyPr>
          <a:lstStyle/>
          <a:p>
            <a:pPr marL="457200" indent="-457200">
              <a:lnSpc>
                <a:spcPct val="200000"/>
              </a:lnSpc>
              <a:buFontTx/>
              <a:buAutoNum type="arabicPeriod"/>
            </a:pPr>
            <a:r>
              <a:rPr lang="en-US" sz="2400" b="1" dirty="0">
                <a:solidFill>
                  <a:schemeClr val="tx2"/>
                </a:solidFill>
                <a:latin typeface="Source Sans Pro" panose="020B0503030403020204" pitchFamily="34" charset="0"/>
                <a:ea typeface="Source Sans Pro" panose="020B0503030403020204" pitchFamily="34" charset="0"/>
              </a:rPr>
              <a:t>Self-Assessment Form</a:t>
            </a:r>
          </a:p>
          <a:p>
            <a:pPr marL="457200" indent="-457200">
              <a:lnSpc>
                <a:spcPct val="200000"/>
              </a:lnSpc>
              <a:buAutoNum type="arabicPeriod"/>
            </a:pPr>
            <a:r>
              <a:rPr lang="en-US" sz="2400" b="1" dirty="0">
                <a:solidFill>
                  <a:schemeClr val="tx2"/>
                </a:solidFill>
                <a:latin typeface="Source Sans Pro" panose="020B0503030403020204" pitchFamily="34" charset="0"/>
                <a:ea typeface="Source Sans Pro" panose="020B0503030403020204" pitchFamily="34" charset="0"/>
              </a:rPr>
              <a:t>Training Experience Survey Form</a:t>
            </a:r>
          </a:p>
        </p:txBody>
      </p:sp>
      <p:pic>
        <p:nvPicPr>
          <p:cNvPr id="6146" name="Picture 2" descr="Create a form">
            <a:extLst>
              <a:ext uri="{FF2B5EF4-FFF2-40B4-BE49-F238E27FC236}">
                <a16:creationId xmlns:a16="http://schemas.microsoft.com/office/drawing/2014/main" id="{FA61465C-A4B1-465C-9B5D-64E310B480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559" y="1469361"/>
            <a:ext cx="4880201" cy="476801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612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631D3-614F-452E-BE17-1957F91FE569}"/>
              </a:ext>
            </a:extLst>
          </p:cNvPr>
          <p:cNvSpPr>
            <a:spLocks noGrp="1"/>
          </p:cNvSpPr>
          <p:nvPr>
            <p:ph type="title"/>
          </p:nvPr>
        </p:nvSpPr>
        <p:spPr>
          <a:xfrm>
            <a:off x="2416629" y="2301311"/>
            <a:ext cx="7520473" cy="2255378"/>
          </a:xfrm>
          <a:ln w="38100">
            <a:solidFill>
              <a:schemeClr val="bg2"/>
            </a:solidFill>
          </a:ln>
        </p:spPr>
        <p:txBody>
          <a:bodyPr>
            <a:noAutofit/>
          </a:bodyPr>
          <a:lstStyle/>
          <a:p>
            <a:pPr algn="ctr">
              <a:lnSpc>
                <a:spcPct val="100000"/>
              </a:lnSpc>
            </a:pPr>
            <a:r>
              <a:rPr lang="en-PH" b="1" dirty="0">
                <a:solidFill>
                  <a:schemeClr val="bg2"/>
                </a:solidFill>
                <a:latin typeface="Source Sans Pro" panose="020B0503030403020204" pitchFamily="34" charset="0"/>
                <a:ea typeface="Source Sans Pro" panose="020B0503030403020204" pitchFamily="34" charset="0"/>
              </a:rPr>
              <a:t>GETTING STARTED</a:t>
            </a:r>
          </a:p>
        </p:txBody>
      </p:sp>
    </p:spTree>
    <p:extLst>
      <p:ext uri="{BB962C8B-B14F-4D97-AF65-F5344CB8AC3E}">
        <p14:creationId xmlns:p14="http://schemas.microsoft.com/office/powerpoint/2010/main" val="307540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rmAutofit fontScale="90000"/>
          </a:bodyPr>
          <a:lstStyle/>
          <a:p>
            <a:r>
              <a:rPr lang="en-PH" b="1" dirty="0">
                <a:solidFill>
                  <a:schemeClr val="bg2"/>
                </a:solidFill>
                <a:latin typeface="Source Sans Pro" panose="020B0503030403020204" pitchFamily="34" charset="0"/>
                <a:ea typeface="Source Sans Pro" panose="020B0503030403020204" pitchFamily="34" charset="0"/>
              </a:rPr>
              <a:t>What is Content Management System?</a:t>
            </a:r>
          </a:p>
        </p:txBody>
      </p:sp>
      <p:sp>
        <p:nvSpPr>
          <p:cNvPr id="3" name="TextBox 2">
            <a:extLst>
              <a:ext uri="{FF2B5EF4-FFF2-40B4-BE49-F238E27FC236}">
                <a16:creationId xmlns:a16="http://schemas.microsoft.com/office/drawing/2014/main" id="{5855B7CF-8983-4472-AB13-BB987DD69195}"/>
              </a:ext>
            </a:extLst>
          </p:cNvPr>
          <p:cNvSpPr txBox="1"/>
          <p:nvPr/>
        </p:nvSpPr>
        <p:spPr>
          <a:xfrm>
            <a:off x="777240" y="1189990"/>
            <a:ext cx="10637520" cy="4419864"/>
          </a:xfrm>
          <a:prstGeom prst="rect">
            <a:avLst/>
          </a:prstGeom>
          <a:noFill/>
        </p:spPr>
        <p:txBody>
          <a:bodyPr wrap="square" rtlCol="0">
            <a:spAutoFit/>
          </a:bodyPr>
          <a:lstStyle/>
          <a:p>
            <a:pPr>
              <a:lnSpc>
                <a:spcPct val="200000"/>
              </a:lnSpc>
            </a:pPr>
            <a:r>
              <a:rPr lang="en-US" sz="2400" dirty="0">
                <a:solidFill>
                  <a:schemeClr val="tx2"/>
                </a:solidFill>
                <a:latin typeface="Source Sans Pro" panose="020B0503030403020204" pitchFamily="34" charset="0"/>
                <a:ea typeface="Source Sans Pro" panose="020B0503030403020204" pitchFamily="34" charset="0"/>
              </a:rPr>
              <a:t>A</a:t>
            </a:r>
            <a:r>
              <a:rPr lang="en-US" sz="2400" b="1" dirty="0">
                <a:solidFill>
                  <a:schemeClr val="tx2"/>
                </a:solidFill>
                <a:latin typeface="Source Sans Pro" panose="020B0503030403020204" pitchFamily="34" charset="0"/>
                <a:ea typeface="Source Sans Pro" panose="020B0503030403020204" pitchFamily="34" charset="0"/>
              </a:rPr>
              <a:t> Content Management System (CMS) </a:t>
            </a:r>
            <a:r>
              <a:rPr lang="en-US" sz="2400" dirty="0">
                <a:solidFill>
                  <a:schemeClr val="tx2"/>
                </a:solidFill>
                <a:latin typeface="Source Sans Pro" panose="020B0503030403020204" pitchFamily="34" charset="0"/>
                <a:ea typeface="Source Sans Pro" panose="020B0503030403020204" pitchFamily="34" charset="0"/>
              </a:rPr>
              <a:t>is a software application that enables users to create, edit, collaborate on, publish and store portal content. In essence, every file that is created and stored as part of a website in the form of pages, images, logos or text contents are categorized. Content Management is a system that gives rights to others or a particular section within an organization to manage the portal.</a:t>
            </a:r>
          </a:p>
        </p:txBody>
      </p:sp>
    </p:spTree>
    <p:extLst>
      <p:ext uri="{BB962C8B-B14F-4D97-AF65-F5344CB8AC3E}">
        <p14:creationId xmlns:p14="http://schemas.microsoft.com/office/powerpoint/2010/main" val="915764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rmAutofit fontScale="90000"/>
          </a:bodyPr>
          <a:lstStyle/>
          <a:p>
            <a:r>
              <a:rPr lang="en-PH" b="1" dirty="0">
                <a:solidFill>
                  <a:schemeClr val="bg2"/>
                </a:solidFill>
                <a:latin typeface="Source Sans Pro" panose="020B0503030403020204" pitchFamily="34" charset="0"/>
                <a:ea typeface="Source Sans Pro" panose="020B0503030403020204" pitchFamily="34" charset="0"/>
              </a:rPr>
              <a:t>What is a CMS Portal?</a:t>
            </a:r>
          </a:p>
        </p:txBody>
      </p:sp>
      <p:sp>
        <p:nvSpPr>
          <p:cNvPr id="5" name="TextBox 4">
            <a:extLst>
              <a:ext uri="{FF2B5EF4-FFF2-40B4-BE49-F238E27FC236}">
                <a16:creationId xmlns:a16="http://schemas.microsoft.com/office/drawing/2014/main" id="{4A570E46-8358-468F-9ABB-106CE8D031B2}"/>
              </a:ext>
            </a:extLst>
          </p:cNvPr>
          <p:cNvSpPr txBox="1"/>
          <p:nvPr/>
        </p:nvSpPr>
        <p:spPr>
          <a:xfrm>
            <a:off x="777240" y="1189990"/>
            <a:ext cx="10637520" cy="4419864"/>
          </a:xfrm>
          <a:prstGeom prst="rect">
            <a:avLst/>
          </a:prstGeom>
          <a:noFill/>
        </p:spPr>
        <p:txBody>
          <a:bodyPr wrap="square" rtlCol="0">
            <a:spAutoFit/>
          </a:bodyPr>
          <a:lstStyle/>
          <a:p>
            <a:pPr marL="457200" indent="-457200">
              <a:lnSpc>
                <a:spcPct val="20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Your own requirements and terms</a:t>
            </a:r>
          </a:p>
          <a:p>
            <a:pPr marL="457200" indent="-457200">
              <a:lnSpc>
                <a:spcPct val="20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No coding knowledge is required</a:t>
            </a:r>
          </a:p>
          <a:p>
            <a:pPr marL="457200" indent="-457200">
              <a:lnSpc>
                <a:spcPct val="20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Simplifies the redesigning of the portal contents</a:t>
            </a:r>
          </a:p>
          <a:p>
            <a:pPr marL="457200" indent="-457200">
              <a:lnSpc>
                <a:spcPct val="20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Multiple Access and Collaboration</a:t>
            </a:r>
          </a:p>
          <a:p>
            <a:pPr marL="457200" indent="-457200">
              <a:lnSpc>
                <a:spcPct val="20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Portal Security</a:t>
            </a:r>
          </a:p>
          <a:p>
            <a:pPr marL="457200" indent="-457200">
              <a:lnSpc>
                <a:spcPct val="20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Cost and Time-saving maintenance</a:t>
            </a:r>
          </a:p>
        </p:txBody>
      </p:sp>
    </p:spTree>
    <p:extLst>
      <p:ext uri="{BB962C8B-B14F-4D97-AF65-F5344CB8AC3E}">
        <p14:creationId xmlns:p14="http://schemas.microsoft.com/office/powerpoint/2010/main" val="288583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E181-786D-45D8-ABD3-E581B8B9BA8D}"/>
              </a:ext>
            </a:extLst>
          </p:cNvPr>
          <p:cNvSpPr>
            <a:spLocks noGrp="1"/>
          </p:cNvSpPr>
          <p:nvPr>
            <p:ph type="title"/>
          </p:nvPr>
        </p:nvSpPr>
        <p:spPr>
          <a:xfrm>
            <a:off x="466532" y="205274"/>
            <a:ext cx="8994710" cy="587828"/>
          </a:xfrm>
        </p:spPr>
        <p:txBody>
          <a:bodyPr tIns="36000" bIns="36000">
            <a:normAutofit fontScale="90000"/>
          </a:bodyPr>
          <a:lstStyle/>
          <a:p>
            <a:r>
              <a:rPr lang="en-PH" b="1" dirty="0">
                <a:solidFill>
                  <a:schemeClr val="bg2"/>
                </a:solidFill>
                <a:latin typeface="Source Sans Pro" panose="020B0503030403020204" pitchFamily="34" charset="0"/>
                <a:ea typeface="Source Sans Pro" panose="020B0503030403020204" pitchFamily="34" charset="0"/>
              </a:rPr>
              <a:t>How CMS Works</a:t>
            </a:r>
          </a:p>
        </p:txBody>
      </p:sp>
      <p:pic>
        <p:nvPicPr>
          <p:cNvPr id="9" name="Graphic 8" descr="User with solid fill">
            <a:extLst>
              <a:ext uri="{FF2B5EF4-FFF2-40B4-BE49-F238E27FC236}">
                <a16:creationId xmlns:a16="http://schemas.microsoft.com/office/drawing/2014/main" id="{A4DAAB68-EC45-468C-A02D-4DDED7BF14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6720" y="1310668"/>
            <a:ext cx="1587360" cy="1587360"/>
          </a:xfrm>
          <a:prstGeom prst="rect">
            <a:avLst/>
          </a:prstGeom>
        </p:spPr>
      </p:pic>
      <p:sp>
        <p:nvSpPr>
          <p:cNvPr id="10" name="TextBox 9">
            <a:extLst>
              <a:ext uri="{FF2B5EF4-FFF2-40B4-BE49-F238E27FC236}">
                <a16:creationId xmlns:a16="http://schemas.microsoft.com/office/drawing/2014/main" id="{2F846B89-D99F-4CBB-AA2B-D22944984209}"/>
              </a:ext>
            </a:extLst>
          </p:cNvPr>
          <p:cNvSpPr txBox="1"/>
          <p:nvPr/>
        </p:nvSpPr>
        <p:spPr>
          <a:xfrm>
            <a:off x="304200" y="2734548"/>
            <a:ext cx="3252400" cy="646331"/>
          </a:xfrm>
          <a:prstGeom prst="rect">
            <a:avLst/>
          </a:prstGeom>
          <a:noFill/>
        </p:spPr>
        <p:txBody>
          <a:bodyPr wrap="square" rtlCol="0">
            <a:spAutoFit/>
          </a:bodyPr>
          <a:lstStyle/>
          <a:p>
            <a:pPr algn="ctr"/>
            <a:r>
              <a:rPr lang="en-US" b="1" dirty="0">
                <a:solidFill>
                  <a:schemeClr val="tx2"/>
                </a:solidFill>
                <a:latin typeface="Source Sans Pro" panose="020B0503030403020204" pitchFamily="34" charset="0"/>
                <a:ea typeface="Source Sans Pro" panose="020B0503030403020204" pitchFamily="34" charset="0"/>
              </a:rPr>
              <a:t>Admin / Content Managers</a:t>
            </a:r>
          </a:p>
          <a:p>
            <a:pPr algn="ctr"/>
            <a:r>
              <a:rPr lang="en-US" dirty="0">
                <a:solidFill>
                  <a:schemeClr val="tx2"/>
                </a:solidFill>
                <a:latin typeface="Source Sans Pro" panose="020B0503030403020204" pitchFamily="34" charset="0"/>
                <a:ea typeface="Source Sans Pro" panose="020B0503030403020204" pitchFamily="34" charset="0"/>
              </a:rPr>
              <a:t>Full Rights</a:t>
            </a:r>
          </a:p>
        </p:txBody>
      </p:sp>
      <p:grpSp>
        <p:nvGrpSpPr>
          <p:cNvPr id="18" name="Group 17">
            <a:extLst>
              <a:ext uri="{FF2B5EF4-FFF2-40B4-BE49-F238E27FC236}">
                <a16:creationId xmlns:a16="http://schemas.microsoft.com/office/drawing/2014/main" id="{0B2CBD84-C1DD-46D8-80E5-C5C48C199B1E}"/>
              </a:ext>
            </a:extLst>
          </p:cNvPr>
          <p:cNvGrpSpPr/>
          <p:nvPr/>
        </p:nvGrpSpPr>
        <p:grpSpPr>
          <a:xfrm>
            <a:off x="0" y="3810890"/>
            <a:ext cx="3556600" cy="2614804"/>
            <a:chOff x="375620" y="3431679"/>
            <a:chExt cx="3556600" cy="2614804"/>
          </a:xfrm>
        </p:grpSpPr>
        <p:pic>
          <p:nvPicPr>
            <p:cNvPr id="7" name="Graphic 6" descr="Users with solid fill">
              <a:extLst>
                <a:ext uri="{FF2B5EF4-FFF2-40B4-BE49-F238E27FC236}">
                  <a16:creationId xmlns:a16="http://schemas.microsoft.com/office/drawing/2014/main" id="{4709EAC3-B94A-4363-A468-AE671603B2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93200" y="3431679"/>
              <a:ext cx="1921440" cy="1891212"/>
            </a:xfrm>
            <a:prstGeom prst="rect">
              <a:avLst/>
            </a:prstGeom>
          </p:spPr>
        </p:pic>
        <p:sp>
          <p:nvSpPr>
            <p:cNvPr id="11" name="TextBox 10">
              <a:extLst>
                <a:ext uri="{FF2B5EF4-FFF2-40B4-BE49-F238E27FC236}">
                  <a16:creationId xmlns:a16="http://schemas.microsoft.com/office/drawing/2014/main" id="{74550820-EE39-4B6C-9E24-B442AF450466}"/>
                </a:ext>
              </a:extLst>
            </p:cNvPr>
            <p:cNvSpPr txBox="1"/>
            <p:nvPr/>
          </p:nvSpPr>
          <p:spPr>
            <a:xfrm>
              <a:off x="375620" y="5123153"/>
              <a:ext cx="3556600" cy="923330"/>
            </a:xfrm>
            <a:prstGeom prst="rect">
              <a:avLst/>
            </a:prstGeom>
            <a:noFill/>
          </p:spPr>
          <p:txBody>
            <a:bodyPr wrap="square" rtlCol="0">
              <a:spAutoFit/>
            </a:bodyPr>
            <a:lstStyle/>
            <a:p>
              <a:pPr algn="ctr"/>
              <a:r>
                <a:rPr lang="en-US" b="1" dirty="0">
                  <a:solidFill>
                    <a:schemeClr val="tx2"/>
                  </a:solidFill>
                  <a:latin typeface="Source Sans Pro" panose="020B0503030403020204" pitchFamily="34" charset="0"/>
                  <a:ea typeface="Source Sans Pro" panose="020B0503030403020204" pitchFamily="34" charset="0"/>
                </a:rPr>
                <a:t>Content Publishers/</a:t>
              </a:r>
            </a:p>
            <a:p>
              <a:pPr algn="ctr"/>
              <a:r>
                <a:rPr lang="en-US" b="1" dirty="0">
                  <a:solidFill>
                    <a:schemeClr val="tx2"/>
                  </a:solidFill>
                  <a:latin typeface="Source Sans Pro" panose="020B0503030403020204" pitchFamily="34" charset="0"/>
                  <a:ea typeface="Source Sans Pro" panose="020B0503030403020204" pitchFamily="34" charset="0"/>
                </a:rPr>
                <a:t>Contributors</a:t>
              </a:r>
            </a:p>
            <a:p>
              <a:pPr algn="ctr"/>
              <a:r>
                <a:rPr lang="en-US" dirty="0">
                  <a:solidFill>
                    <a:schemeClr val="tx2"/>
                  </a:solidFill>
                  <a:latin typeface="Source Sans Pro" panose="020B0503030403020204" pitchFamily="34" charset="0"/>
                  <a:ea typeface="Source Sans Pro" panose="020B0503030403020204" pitchFamily="34" charset="0"/>
                </a:rPr>
                <a:t>Limited Rights</a:t>
              </a:r>
            </a:p>
          </p:txBody>
        </p:sp>
      </p:grpSp>
      <p:grpSp>
        <p:nvGrpSpPr>
          <p:cNvPr id="19" name="Group 18">
            <a:extLst>
              <a:ext uri="{FF2B5EF4-FFF2-40B4-BE49-F238E27FC236}">
                <a16:creationId xmlns:a16="http://schemas.microsoft.com/office/drawing/2014/main" id="{0ABAABCC-939C-4664-9181-65A4E4E53B56}"/>
              </a:ext>
            </a:extLst>
          </p:cNvPr>
          <p:cNvGrpSpPr/>
          <p:nvPr/>
        </p:nvGrpSpPr>
        <p:grpSpPr>
          <a:xfrm>
            <a:off x="2193660" y="3846459"/>
            <a:ext cx="3556600" cy="2337804"/>
            <a:chOff x="3281380" y="3431680"/>
            <a:chExt cx="3556600" cy="2337804"/>
          </a:xfrm>
        </p:grpSpPr>
        <p:pic>
          <p:nvPicPr>
            <p:cNvPr id="12" name="Graphic 11" descr="Users with solid fill">
              <a:extLst>
                <a:ext uri="{FF2B5EF4-FFF2-40B4-BE49-F238E27FC236}">
                  <a16:creationId xmlns:a16="http://schemas.microsoft.com/office/drawing/2014/main" id="{9DD27D3F-1378-489C-9C4F-CB956CE9D6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98960" y="3431680"/>
              <a:ext cx="1921440" cy="1891212"/>
            </a:xfrm>
            <a:prstGeom prst="rect">
              <a:avLst/>
            </a:prstGeom>
          </p:spPr>
        </p:pic>
        <p:sp>
          <p:nvSpPr>
            <p:cNvPr id="13" name="TextBox 12">
              <a:extLst>
                <a:ext uri="{FF2B5EF4-FFF2-40B4-BE49-F238E27FC236}">
                  <a16:creationId xmlns:a16="http://schemas.microsoft.com/office/drawing/2014/main" id="{95F55642-623B-4E7D-82A5-3E0719974C94}"/>
                </a:ext>
              </a:extLst>
            </p:cNvPr>
            <p:cNvSpPr txBox="1"/>
            <p:nvPr/>
          </p:nvSpPr>
          <p:spPr>
            <a:xfrm>
              <a:off x="3281380" y="5123153"/>
              <a:ext cx="3556600" cy="646331"/>
            </a:xfrm>
            <a:prstGeom prst="rect">
              <a:avLst/>
            </a:prstGeom>
            <a:noFill/>
          </p:spPr>
          <p:txBody>
            <a:bodyPr wrap="square" rtlCol="0">
              <a:spAutoFit/>
            </a:bodyPr>
            <a:lstStyle/>
            <a:p>
              <a:pPr algn="ctr"/>
              <a:r>
                <a:rPr lang="en-US" b="1" dirty="0">
                  <a:solidFill>
                    <a:schemeClr val="tx2"/>
                  </a:solidFill>
                  <a:latin typeface="Source Sans Pro" panose="020B0503030403020204" pitchFamily="34" charset="0"/>
                  <a:ea typeface="Source Sans Pro" panose="020B0503030403020204" pitchFamily="34" charset="0"/>
                </a:rPr>
                <a:t>Editors</a:t>
              </a:r>
            </a:p>
            <a:p>
              <a:pPr algn="ctr"/>
              <a:r>
                <a:rPr lang="en-US" dirty="0">
                  <a:solidFill>
                    <a:schemeClr val="tx2"/>
                  </a:solidFill>
                  <a:latin typeface="Source Sans Pro" panose="020B0503030403020204" pitchFamily="34" charset="0"/>
                  <a:ea typeface="Source Sans Pro" panose="020B0503030403020204" pitchFamily="34" charset="0"/>
                </a:rPr>
                <a:t>Moderate Rights</a:t>
              </a:r>
            </a:p>
          </p:txBody>
        </p:sp>
      </p:grpSp>
      <p:grpSp>
        <p:nvGrpSpPr>
          <p:cNvPr id="20" name="Group 19">
            <a:extLst>
              <a:ext uri="{FF2B5EF4-FFF2-40B4-BE49-F238E27FC236}">
                <a16:creationId xmlns:a16="http://schemas.microsoft.com/office/drawing/2014/main" id="{CB620410-BA75-4C26-97D6-E496D7C9C8CA}"/>
              </a:ext>
            </a:extLst>
          </p:cNvPr>
          <p:cNvGrpSpPr/>
          <p:nvPr/>
        </p:nvGrpSpPr>
        <p:grpSpPr>
          <a:xfrm>
            <a:off x="4588267" y="3865104"/>
            <a:ext cx="3556600" cy="2340483"/>
            <a:chOff x="5579522" y="3429000"/>
            <a:chExt cx="3556600" cy="2340483"/>
          </a:xfrm>
        </p:grpSpPr>
        <p:pic>
          <p:nvPicPr>
            <p:cNvPr id="14" name="Graphic 13" descr="Users with solid fill">
              <a:extLst>
                <a:ext uri="{FF2B5EF4-FFF2-40B4-BE49-F238E27FC236}">
                  <a16:creationId xmlns:a16="http://schemas.microsoft.com/office/drawing/2014/main" id="{A32B4D51-09A2-4EE6-8C4E-6E9BA7653A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97102" y="3429000"/>
              <a:ext cx="1921440" cy="1891212"/>
            </a:xfrm>
            <a:prstGeom prst="rect">
              <a:avLst/>
            </a:prstGeom>
          </p:spPr>
        </p:pic>
        <p:sp>
          <p:nvSpPr>
            <p:cNvPr id="15" name="TextBox 14">
              <a:extLst>
                <a:ext uri="{FF2B5EF4-FFF2-40B4-BE49-F238E27FC236}">
                  <a16:creationId xmlns:a16="http://schemas.microsoft.com/office/drawing/2014/main" id="{C156387E-648E-432A-A79D-38E0B2F703A1}"/>
                </a:ext>
              </a:extLst>
            </p:cNvPr>
            <p:cNvSpPr txBox="1"/>
            <p:nvPr/>
          </p:nvSpPr>
          <p:spPr>
            <a:xfrm>
              <a:off x="5579522" y="5123152"/>
              <a:ext cx="3556600" cy="646331"/>
            </a:xfrm>
            <a:prstGeom prst="rect">
              <a:avLst/>
            </a:prstGeom>
            <a:noFill/>
          </p:spPr>
          <p:txBody>
            <a:bodyPr wrap="square" rtlCol="0">
              <a:spAutoFit/>
            </a:bodyPr>
            <a:lstStyle/>
            <a:p>
              <a:pPr algn="ctr"/>
              <a:r>
                <a:rPr lang="en-US" b="1" dirty="0">
                  <a:solidFill>
                    <a:schemeClr val="tx2"/>
                  </a:solidFill>
                  <a:latin typeface="Source Sans Pro" panose="020B0503030403020204" pitchFamily="34" charset="0"/>
                  <a:ea typeface="Source Sans Pro" panose="020B0503030403020204" pitchFamily="34" charset="0"/>
                </a:rPr>
                <a:t>Approvers</a:t>
              </a:r>
            </a:p>
            <a:p>
              <a:pPr algn="ctr"/>
              <a:r>
                <a:rPr lang="en-US" dirty="0">
                  <a:solidFill>
                    <a:schemeClr val="tx2"/>
                  </a:solidFill>
                  <a:latin typeface="Source Sans Pro" panose="020B0503030403020204" pitchFamily="34" charset="0"/>
                  <a:ea typeface="Source Sans Pro" panose="020B0503030403020204" pitchFamily="34" charset="0"/>
                </a:rPr>
                <a:t>Moderate Rights</a:t>
              </a:r>
            </a:p>
          </p:txBody>
        </p:sp>
      </p:grpSp>
      <p:grpSp>
        <p:nvGrpSpPr>
          <p:cNvPr id="21" name="Group 20">
            <a:extLst>
              <a:ext uri="{FF2B5EF4-FFF2-40B4-BE49-F238E27FC236}">
                <a16:creationId xmlns:a16="http://schemas.microsoft.com/office/drawing/2014/main" id="{C483890E-B8A5-4E27-B37C-0588D048E83D}"/>
              </a:ext>
            </a:extLst>
          </p:cNvPr>
          <p:cNvGrpSpPr/>
          <p:nvPr/>
        </p:nvGrpSpPr>
        <p:grpSpPr>
          <a:xfrm>
            <a:off x="3932270" y="1042702"/>
            <a:ext cx="2433775" cy="2705375"/>
            <a:chOff x="4145899" y="853847"/>
            <a:chExt cx="2433775" cy="2705375"/>
          </a:xfrm>
        </p:grpSpPr>
        <p:pic>
          <p:nvPicPr>
            <p:cNvPr id="17" name="Graphic 16" descr="Web design with solid fill">
              <a:extLst>
                <a:ext uri="{FF2B5EF4-FFF2-40B4-BE49-F238E27FC236}">
                  <a16:creationId xmlns:a16="http://schemas.microsoft.com/office/drawing/2014/main" id="{030806FF-C4E6-4A26-889A-C0AB92A734E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45899" y="1125447"/>
              <a:ext cx="2433775" cy="2433775"/>
            </a:xfrm>
            <a:prstGeom prst="rect">
              <a:avLst/>
            </a:prstGeom>
          </p:spPr>
        </p:pic>
        <p:pic>
          <p:nvPicPr>
            <p:cNvPr id="1026" name="Picture 2" descr="Liferay - Liferay Digital Experience Platform (DXP)">
              <a:extLst>
                <a:ext uri="{FF2B5EF4-FFF2-40B4-BE49-F238E27FC236}">
                  <a16:creationId xmlns:a16="http://schemas.microsoft.com/office/drawing/2014/main" id="{584E03A8-EF86-4CE2-84BB-3A05FBA069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8386" y="853847"/>
              <a:ext cx="1828800"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6ABD54F-F23A-4A98-91D5-5A87983FC0A7}"/>
              </a:ext>
            </a:extLst>
          </p:cNvPr>
          <p:cNvGrpSpPr/>
          <p:nvPr/>
        </p:nvGrpSpPr>
        <p:grpSpPr>
          <a:xfrm>
            <a:off x="6947242" y="1207908"/>
            <a:ext cx="2728080" cy="2540169"/>
            <a:chOff x="8397985" y="1255074"/>
            <a:chExt cx="2728080" cy="2540169"/>
          </a:xfrm>
        </p:grpSpPr>
        <p:pic>
          <p:nvPicPr>
            <p:cNvPr id="23" name="Graphic 22" descr="Web design with solid fill">
              <a:extLst>
                <a:ext uri="{FF2B5EF4-FFF2-40B4-BE49-F238E27FC236}">
                  <a16:creationId xmlns:a16="http://schemas.microsoft.com/office/drawing/2014/main" id="{DE446749-DE9A-41EF-A040-B0B54062C2D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97985" y="1361468"/>
              <a:ext cx="2433775" cy="2433775"/>
            </a:xfrm>
            <a:prstGeom prst="rect">
              <a:avLst/>
            </a:prstGeom>
          </p:spPr>
        </p:pic>
        <p:grpSp>
          <p:nvGrpSpPr>
            <p:cNvPr id="22" name="Group 21">
              <a:extLst>
                <a:ext uri="{FF2B5EF4-FFF2-40B4-BE49-F238E27FC236}">
                  <a16:creationId xmlns:a16="http://schemas.microsoft.com/office/drawing/2014/main" id="{739DDC85-283C-4ED2-AC22-8637B8599E40}"/>
                </a:ext>
              </a:extLst>
            </p:cNvPr>
            <p:cNvGrpSpPr/>
            <p:nvPr/>
          </p:nvGrpSpPr>
          <p:grpSpPr>
            <a:xfrm>
              <a:off x="8700473" y="1255074"/>
              <a:ext cx="2425592" cy="460858"/>
              <a:chOff x="9385467" y="1271616"/>
              <a:chExt cx="2425592" cy="460858"/>
            </a:xfrm>
          </p:grpSpPr>
          <p:pic>
            <p:nvPicPr>
              <p:cNvPr id="24" name="Picture 23" descr="Logo&#10;&#10;Description automatically generated">
                <a:extLst>
                  <a:ext uri="{FF2B5EF4-FFF2-40B4-BE49-F238E27FC236}">
                    <a16:creationId xmlns:a16="http://schemas.microsoft.com/office/drawing/2014/main" id="{4C6555C5-F195-400E-994E-8D67455A085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85467" y="1271616"/>
                <a:ext cx="458810" cy="460858"/>
              </a:xfrm>
              <a:prstGeom prst="rect">
                <a:avLst/>
              </a:prstGeom>
            </p:spPr>
          </p:pic>
          <p:sp>
            <p:nvSpPr>
              <p:cNvPr id="25" name="TextBox 24">
                <a:extLst>
                  <a:ext uri="{FF2B5EF4-FFF2-40B4-BE49-F238E27FC236}">
                    <a16:creationId xmlns:a16="http://schemas.microsoft.com/office/drawing/2014/main" id="{750BDD13-7FD7-41F3-B7CA-99E9F2474C05}"/>
                  </a:ext>
                </a:extLst>
              </p:cNvPr>
              <p:cNvSpPr txBox="1"/>
              <p:nvPr/>
            </p:nvSpPr>
            <p:spPr>
              <a:xfrm>
                <a:off x="9614872" y="1317379"/>
                <a:ext cx="2196187" cy="369332"/>
              </a:xfrm>
              <a:prstGeom prst="rect">
                <a:avLst/>
              </a:prstGeom>
              <a:noFill/>
            </p:spPr>
            <p:txBody>
              <a:bodyPr wrap="square" rtlCol="0">
                <a:spAutoFit/>
              </a:bodyPr>
              <a:lstStyle/>
              <a:p>
                <a:pPr algn="ctr"/>
                <a:r>
                  <a:rPr lang="en-US" b="1" dirty="0">
                    <a:solidFill>
                      <a:schemeClr val="tx2"/>
                    </a:solidFill>
                    <a:latin typeface="Source Sans Pro" panose="020B0503030403020204" pitchFamily="34" charset="0"/>
                    <a:ea typeface="Source Sans Pro" panose="020B0503030403020204" pitchFamily="34" charset="0"/>
                  </a:rPr>
                  <a:t>Energy Portal</a:t>
                </a:r>
                <a:endParaRPr lang="en-US" dirty="0">
                  <a:solidFill>
                    <a:schemeClr val="tx2"/>
                  </a:solidFill>
                  <a:latin typeface="Source Sans Pro" panose="020B0503030403020204" pitchFamily="34" charset="0"/>
                  <a:ea typeface="Source Sans Pro" panose="020B0503030403020204" pitchFamily="34" charset="0"/>
                </a:endParaRPr>
              </a:p>
            </p:txBody>
          </p:sp>
        </p:grpSp>
      </p:grpSp>
      <p:grpSp>
        <p:nvGrpSpPr>
          <p:cNvPr id="52" name="Group 51">
            <a:extLst>
              <a:ext uri="{FF2B5EF4-FFF2-40B4-BE49-F238E27FC236}">
                <a16:creationId xmlns:a16="http://schemas.microsoft.com/office/drawing/2014/main" id="{923BFD65-E6FB-44DC-86E3-21263B01E81A}"/>
              </a:ext>
            </a:extLst>
          </p:cNvPr>
          <p:cNvGrpSpPr/>
          <p:nvPr/>
        </p:nvGrpSpPr>
        <p:grpSpPr>
          <a:xfrm>
            <a:off x="9822279" y="1922037"/>
            <a:ext cx="2196187" cy="1456163"/>
            <a:chOff x="9952318" y="2029730"/>
            <a:chExt cx="2196187" cy="1456163"/>
          </a:xfrm>
        </p:grpSpPr>
        <p:pic>
          <p:nvPicPr>
            <p:cNvPr id="28" name="Graphic 27" descr="Target Audience with solid fill">
              <a:extLst>
                <a:ext uri="{FF2B5EF4-FFF2-40B4-BE49-F238E27FC236}">
                  <a16:creationId xmlns:a16="http://schemas.microsoft.com/office/drawing/2014/main" id="{591A7548-6ABB-4B83-87E4-7EBCB75AB5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436544" y="2029730"/>
              <a:ext cx="1227736" cy="1227736"/>
            </a:xfrm>
            <a:prstGeom prst="rect">
              <a:avLst/>
            </a:prstGeom>
          </p:spPr>
        </p:pic>
        <p:sp>
          <p:nvSpPr>
            <p:cNvPr id="30" name="TextBox 29">
              <a:extLst>
                <a:ext uri="{FF2B5EF4-FFF2-40B4-BE49-F238E27FC236}">
                  <a16:creationId xmlns:a16="http://schemas.microsoft.com/office/drawing/2014/main" id="{E6459620-2149-4861-B352-E492F4B5AED5}"/>
                </a:ext>
              </a:extLst>
            </p:cNvPr>
            <p:cNvSpPr txBox="1"/>
            <p:nvPr/>
          </p:nvSpPr>
          <p:spPr>
            <a:xfrm>
              <a:off x="9952318" y="3116561"/>
              <a:ext cx="2196187" cy="369332"/>
            </a:xfrm>
            <a:prstGeom prst="rect">
              <a:avLst/>
            </a:prstGeom>
            <a:noFill/>
          </p:spPr>
          <p:txBody>
            <a:bodyPr wrap="square" rtlCol="0">
              <a:spAutoFit/>
            </a:bodyPr>
            <a:lstStyle/>
            <a:p>
              <a:pPr algn="ctr"/>
              <a:r>
                <a:rPr lang="en-US" b="1" dirty="0">
                  <a:solidFill>
                    <a:schemeClr val="tx2"/>
                  </a:solidFill>
                  <a:latin typeface="Source Sans Pro" panose="020B0503030403020204" pitchFamily="34" charset="0"/>
                  <a:ea typeface="Source Sans Pro" panose="020B0503030403020204" pitchFamily="34" charset="0"/>
                </a:rPr>
                <a:t>Site Visitors</a:t>
              </a:r>
              <a:endParaRPr lang="en-US" dirty="0">
                <a:solidFill>
                  <a:schemeClr val="tx2"/>
                </a:solidFill>
                <a:latin typeface="Source Sans Pro" panose="020B0503030403020204" pitchFamily="34" charset="0"/>
                <a:ea typeface="Source Sans Pro" panose="020B0503030403020204" pitchFamily="34" charset="0"/>
              </a:endParaRPr>
            </a:p>
          </p:txBody>
        </p:sp>
      </p:grpSp>
      <p:cxnSp>
        <p:nvCxnSpPr>
          <p:cNvPr id="31" name="Straight Arrow Connector 30">
            <a:extLst>
              <a:ext uri="{FF2B5EF4-FFF2-40B4-BE49-F238E27FC236}">
                <a16:creationId xmlns:a16="http://schemas.microsoft.com/office/drawing/2014/main" id="{BFDB0698-2CE0-43AB-AA3D-FEE34E7B0982}"/>
              </a:ext>
            </a:extLst>
          </p:cNvPr>
          <p:cNvCxnSpPr>
            <a:cxnSpLocks/>
            <a:stCxn id="9" idx="3"/>
            <a:endCxn id="17" idx="1"/>
          </p:cNvCxnSpPr>
          <p:nvPr/>
        </p:nvCxnSpPr>
        <p:spPr>
          <a:xfrm>
            <a:off x="2724080" y="2104348"/>
            <a:ext cx="1208190" cy="426842"/>
          </a:xfrm>
          <a:prstGeom prst="straightConnector1">
            <a:avLst/>
          </a:prstGeom>
          <a:ln w="57150">
            <a:solidFill>
              <a:schemeClr val="tx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4E14E06-20EA-4DFD-B9A8-403EE0FD8FF2}"/>
              </a:ext>
            </a:extLst>
          </p:cNvPr>
          <p:cNvCxnSpPr>
            <a:cxnSpLocks/>
            <a:stCxn id="7" idx="0"/>
          </p:cNvCxnSpPr>
          <p:nvPr/>
        </p:nvCxnSpPr>
        <p:spPr>
          <a:xfrm flipV="1">
            <a:off x="1778300" y="3230080"/>
            <a:ext cx="2117348" cy="580810"/>
          </a:xfrm>
          <a:prstGeom prst="straightConnector1">
            <a:avLst/>
          </a:prstGeom>
          <a:ln w="57150">
            <a:solidFill>
              <a:schemeClr val="tx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21549BD-693D-4AE3-A902-345E2AED3F0E}"/>
              </a:ext>
            </a:extLst>
          </p:cNvPr>
          <p:cNvCxnSpPr>
            <a:cxnSpLocks/>
            <a:stCxn id="12" idx="0"/>
          </p:cNvCxnSpPr>
          <p:nvPr/>
        </p:nvCxnSpPr>
        <p:spPr>
          <a:xfrm flipV="1">
            <a:off x="3971960" y="3378200"/>
            <a:ext cx="921030" cy="468259"/>
          </a:xfrm>
          <a:prstGeom prst="straightConnector1">
            <a:avLst/>
          </a:prstGeom>
          <a:ln w="57150">
            <a:solidFill>
              <a:schemeClr val="tx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A738B57-1BC2-4CB9-831A-10A99225E39E}"/>
              </a:ext>
            </a:extLst>
          </p:cNvPr>
          <p:cNvCxnSpPr>
            <a:cxnSpLocks/>
            <a:endCxn id="14" idx="0"/>
          </p:cNvCxnSpPr>
          <p:nvPr/>
        </p:nvCxnSpPr>
        <p:spPr>
          <a:xfrm>
            <a:off x="5304671" y="3435093"/>
            <a:ext cx="1061896" cy="430011"/>
          </a:xfrm>
          <a:prstGeom prst="straightConnector1">
            <a:avLst/>
          </a:prstGeom>
          <a:ln w="57150">
            <a:solidFill>
              <a:schemeClr val="tx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2CEF02C-6ED1-4207-8251-0EB105671222}"/>
              </a:ext>
            </a:extLst>
          </p:cNvPr>
          <p:cNvCxnSpPr>
            <a:cxnSpLocks/>
            <a:stCxn id="17" idx="3"/>
            <a:endCxn id="23" idx="1"/>
          </p:cNvCxnSpPr>
          <p:nvPr/>
        </p:nvCxnSpPr>
        <p:spPr>
          <a:xfrm>
            <a:off x="6366045" y="2531190"/>
            <a:ext cx="581197" cy="0"/>
          </a:xfrm>
          <a:prstGeom prst="straightConnector1">
            <a:avLst/>
          </a:prstGeom>
          <a:ln w="5715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845BEA1-D6AB-4F6A-B2F8-B043EB9A17D3}"/>
              </a:ext>
            </a:extLst>
          </p:cNvPr>
          <p:cNvCxnSpPr>
            <a:cxnSpLocks/>
            <a:stCxn id="28" idx="1"/>
            <a:endCxn id="23" idx="3"/>
          </p:cNvCxnSpPr>
          <p:nvPr/>
        </p:nvCxnSpPr>
        <p:spPr>
          <a:xfrm flipH="1" flipV="1">
            <a:off x="9381017" y="2531190"/>
            <a:ext cx="925488" cy="4715"/>
          </a:xfrm>
          <a:prstGeom prst="straightConnector1">
            <a:avLst/>
          </a:prstGeom>
          <a:ln w="5715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36799"/>
      </p:ext>
    </p:extLst>
  </p:cSld>
  <p:clrMapOvr>
    <a:masterClrMapping/>
  </p:clrMapOvr>
</p:sld>
</file>

<file path=ppt/theme/theme1.xml><?xml version="1.0" encoding="utf-8"?>
<a:theme xmlns:a="http://schemas.openxmlformats.org/drawingml/2006/main" name="Office Theme">
  <a:themeElements>
    <a:clrScheme name="Filmetrics Color Schemes">
      <a:dk1>
        <a:srgbClr val="004A73"/>
      </a:dk1>
      <a:lt1>
        <a:srgbClr val="009BC9"/>
      </a:lt1>
      <a:dk2>
        <a:srgbClr val="333333"/>
      </a:dk2>
      <a:lt2>
        <a:srgbClr val="F2F2F2"/>
      </a:lt2>
      <a:accent1>
        <a:srgbClr val="00375E"/>
      </a:accent1>
      <a:accent2>
        <a:srgbClr val="42C7FF"/>
      </a:accent2>
      <a:accent3>
        <a:srgbClr val="216380"/>
      </a:accent3>
      <a:accent4>
        <a:srgbClr val="8FDEFF"/>
      </a:accent4>
      <a:accent5>
        <a:srgbClr val="476F80"/>
      </a:accent5>
      <a:accent6>
        <a:srgbClr val="359FCC"/>
      </a:accent6>
      <a:hlink>
        <a:srgbClr val="66FFFF"/>
      </a:hlink>
      <a:folHlink>
        <a:srgbClr val="33CCFF"/>
      </a:folHlink>
    </a:clrScheme>
    <a:fontScheme name="Filmetrics Typeface">
      <a:majorFont>
        <a:latin typeface="Nexa Bold"/>
        <a:ea typeface=""/>
        <a:cs typeface=""/>
      </a:majorFont>
      <a:minorFont>
        <a:latin typeface="Nex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2991</Words>
  <Application>Microsoft Office PowerPoint</Application>
  <PresentationFormat>Widescreen</PresentationFormat>
  <Paragraphs>246</Paragraphs>
  <Slides>32</Slides>
  <Notes>28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Department of Energy</vt:lpstr>
      <vt:lpstr>Agenda</vt:lpstr>
      <vt:lpstr>House Rules</vt:lpstr>
      <vt:lpstr>Objectives</vt:lpstr>
      <vt:lpstr>Training Evaluation</vt:lpstr>
      <vt:lpstr>GETTING STARTED</vt:lpstr>
      <vt:lpstr>What is Content Management System?</vt:lpstr>
      <vt:lpstr>What is a CMS Portal?</vt:lpstr>
      <vt:lpstr>How CMS Works</vt:lpstr>
      <vt:lpstr>LIFERAY DXP</vt:lpstr>
      <vt:lpstr>Liferay DXP</vt:lpstr>
      <vt:lpstr>Introduction to Admin Account</vt:lpstr>
      <vt:lpstr>ADMIN ACCOUNT</vt:lpstr>
      <vt:lpstr>Accessing Liferay as the Admin User</vt:lpstr>
      <vt:lpstr>Accessing Liferay as the Admin User</vt:lpstr>
      <vt:lpstr>Configuring the Admin User</vt:lpstr>
      <vt:lpstr>Configuring the Admin User</vt:lpstr>
      <vt:lpstr>Signing Out</vt:lpstr>
      <vt:lpstr>Adding and Managing Users</vt:lpstr>
      <vt:lpstr>Adding and Managing Users</vt:lpstr>
      <vt:lpstr>Setting Passwords for New Users</vt:lpstr>
      <vt:lpstr>Admin Actions</vt:lpstr>
      <vt:lpstr>Editing Users</vt:lpstr>
      <vt:lpstr>Editing Users</vt:lpstr>
      <vt:lpstr>Deactivating Users</vt:lpstr>
      <vt:lpstr>Deleting Users</vt:lpstr>
      <vt:lpstr>Deleting Users</vt:lpstr>
      <vt:lpstr>Impersonating Users</vt:lpstr>
      <vt:lpstr>Resetting a User Password</vt:lpstr>
      <vt:lpstr>QUESTIONS?</vt:lpstr>
      <vt:lpstr>NAVIGATING LIFERAY</vt:lpstr>
      <vt:lpstr>CREATING A NEW  CHILD PORTAL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Business Development 2</dc:creator>
  <cp:lastModifiedBy>Honey Mae S. Villegas</cp:lastModifiedBy>
  <cp:revision>215</cp:revision>
  <dcterms:created xsi:type="dcterms:W3CDTF">2019-09-05T02:05:23Z</dcterms:created>
  <dcterms:modified xsi:type="dcterms:W3CDTF">2022-10-21T00:12:56Z</dcterms:modified>
</cp:coreProperties>
</file>